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Lst>
  <p:sldSz cy="6858000" cx="12192000"/>
  <p:notesSz cx="6858000" cy="9144000"/>
  <p:embeddedFontLst>
    <p:embeddedFont>
      <p:font typeface="Proxima Nova"/>
      <p:regular r:id="rId91"/>
      <p:bold r:id="rId92"/>
      <p:italic r:id="rId93"/>
      <p:boldItalic r:id="rId94"/>
    </p:embeddedFont>
    <p:embeddedFont>
      <p:font typeface="Helvetica Neue"/>
      <p:regular r:id="rId95"/>
      <p:bold r:id="rId96"/>
      <p:italic r:id="rId97"/>
      <p:boldItalic r:id="rId98"/>
    </p:embeddedFont>
    <p:embeddedFont>
      <p:font typeface="Helvetica Neue Light"/>
      <p:regular r:id="rId99"/>
      <p:bold r:id="rId100"/>
      <p:italic r:id="rId101"/>
      <p:boldItalic r:id="rId102"/>
    </p:embeddedFont>
    <p:embeddedFont>
      <p:font typeface="Century Gothic"/>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7" roundtripDataSignature="AMtx7mgUh4YzUBscvH9QcD8/Yj95MocW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D36D6D-F537-4718-81DD-5BFA46C065A3}">
  <a:tblStyle styleId="{A1D36D6D-F537-4718-81DD-5BFA46C065A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customschemas.google.com/relationships/presentationmetadata" Target="metadata"/><Relationship Id="rId106" Type="http://schemas.openxmlformats.org/officeDocument/2006/relationships/font" Target="fonts/CenturyGothic-boldItalic.fntdata"/><Relationship Id="rId105" Type="http://schemas.openxmlformats.org/officeDocument/2006/relationships/font" Target="fonts/CenturyGothic-italic.fntdata"/><Relationship Id="rId104" Type="http://schemas.openxmlformats.org/officeDocument/2006/relationships/font" Target="fonts/CenturyGothic-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CenturyGothic-regular.fntdata"/><Relationship Id="rId102" Type="http://schemas.openxmlformats.org/officeDocument/2006/relationships/font" Target="fonts/HelveticaNeueLight-boldItalic.fntdata"/><Relationship Id="rId101" Type="http://schemas.openxmlformats.org/officeDocument/2006/relationships/font" Target="fonts/HelveticaNeueLight-italic.fntdata"/><Relationship Id="rId100" Type="http://schemas.openxmlformats.org/officeDocument/2006/relationships/font" Target="fonts/HelveticaNeueLight-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HelveticaNeue-regular.fntdata"/><Relationship Id="rId94" Type="http://schemas.openxmlformats.org/officeDocument/2006/relationships/font" Target="fonts/ProximaNova-boldItalic.fntdata"/><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4.xml"/><Relationship Id="rId99" Type="http://schemas.openxmlformats.org/officeDocument/2006/relationships/font" Target="fonts/HelveticaNeueLight-regular.fntdata"/><Relationship Id="rId10" Type="http://schemas.openxmlformats.org/officeDocument/2006/relationships/slide" Target="slides/slide3.xml"/><Relationship Id="rId98" Type="http://schemas.openxmlformats.org/officeDocument/2006/relationships/font" Target="fonts/HelveticaNeue-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roximaNova-regular.fntdata"/><Relationship Id="rId90" Type="http://schemas.openxmlformats.org/officeDocument/2006/relationships/slide" Target="slides/slide83.xml"/><Relationship Id="rId93" Type="http://schemas.openxmlformats.org/officeDocument/2006/relationships/font" Target="fonts/ProximaNova-italic.fntdata"/><Relationship Id="rId92" Type="http://schemas.openxmlformats.org/officeDocument/2006/relationships/font" Target="fonts/ProximaNova-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Calibri"/>
              <a:buNone/>
            </a:pPr>
            <a:r>
              <a:t/>
            </a:r>
            <a:endParaRPr/>
          </a:p>
        </p:txBody>
      </p:sp>
      <p:sp>
        <p:nvSpPr>
          <p:cNvPr id="217" name="Google Shape;21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a1466748c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3a1466748c9_0_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a1466748c9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3a1466748c9_0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3a1466748c9_0_1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a1466748c9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3a1466748c9_0_2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3a1466748c9_0_2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a1466748c9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3a1466748c9_0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Calibri"/>
              <a:buNone/>
            </a:pPr>
            <a:r>
              <a:t/>
            </a:r>
            <a:endParaRPr/>
          </a:p>
        </p:txBody>
      </p:sp>
      <p:sp>
        <p:nvSpPr>
          <p:cNvPr id="352" name="Google Shape;352;g3a1466748c9_0_2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a1466748c9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3a1466748c9_0_4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3a1466748c9_0_4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5be461997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35be4619977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35be4619977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be4619977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35be4619977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g35be4619977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5c092a31ab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35c092a31ab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35c092a31ab_0_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5be4619977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35be4619977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35be4619977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5c092a31ab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35c092a31ab_0_2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35c092a31ab_0_2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255ed4ac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255ed4ac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3a255ed4acf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5c092a31a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35c092a31ab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g35c092a31ab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c092a31a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35c092a31ab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35c092a31ab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cdc365c3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35cdc365c3d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35cdc365c3d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5cdc365c3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g35cdc365c3d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35cdc365c3d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5cdc365c3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35cdc365c3d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g35cdc365c3d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5da3bf3e21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35da3bf3e21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35da3bf3e21_1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5cdc365c3d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35cdc365c3d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35cdc365c3d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cdc365c3d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35cdc365c3d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35cdc365c3d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5cdc365c3d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35cdc365c3d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35cdc365c3d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5cdc365c3d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35cdc365c3d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35cdc365c3d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be461997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35be4619977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g35be4619977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5cdc365c3d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35cdc365c3d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35cdc365c3d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cdc365c3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35cdc365c3d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g35cdc365c3d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5da3bf3e2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35da3bf3e21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35da3bf3e21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5da3bf3e2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35da3bf3e21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g35da3bf3e21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5da3bf3e21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35da3bf3e21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high stake</a:t>
            </a:r>
            <a:endParaRPr/>
          </a:p>
        </p:txBody>
      </p:sp>
      <p:sp>
        <p:nvSpPr>
          <p:cNvPr id="521" name="Google Shape;521;g35da3bf3e21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5da3bf3e21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35da3bf3e21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Validate the AI/ML tools for your own organisation, and other funders that want to use it</a:t>
            </a:r>
            <a:br>
              <a:rPr lang="en-US"/>
            </a:br>
            <a:r>
              <a:rPr lang="en-US"/>
              <a:t>existing processes</a:t>
            </a:r>
            <a:endParaRPr/>
          </a:p>
        </p:txBody>
      </p:sp>
      <p:sp>
        <p:nvSpPr>
          <p:cNvPr id="529" name="Google Shape;529;g35da3bf3e21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5da3bf3e21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35da3bf3e21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g35da3bf3e21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5da3bf3e21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g35da3bf3e21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g35da3bf3e21_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5da3bf3e21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35da3bf3e21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g35da3bf3e21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5da3bf3e21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35da3bf3e21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g35da3bf3e21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a1466748c9_0_3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g3a1466748c9_0_3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a255ed4ac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a255ed4acf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3a255ed4acf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5da3bf3e21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35da3bf3e21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evaluation and experimentation can take many forms</a:t>
            </a:r>
            <a:endParaRPr/>
          </a:p>
        </p:txBody>
      </p:sp>
      <p:sp>
        <p:nvSpPr>
          <p:cNvPr id="574" name="Google Shape;574;g35da3bf3e21_0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5c092a31ab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35c092a31ab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g35c092a31ab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5c092a31ab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35c092a31ab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35c092a31ab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a255ed4acf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a255ed4acf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3a255ed4acf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a255ed4acf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a255ed4acf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3a255ed4acf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a255ed4acf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a255ed4acf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3a255ed4acf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a255ed4acf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a255ed4acf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3a255ed4acf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a255ed4acf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a255ed4acf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g3a255ed4acf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5d963a2c1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35d963a2c1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g35d963a2c17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a1466748c9_0_3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g3a1466748c9_0_3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5c092a31ab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35c092a31ab_0_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g35c092a31ab_0_3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a255ed4ac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3a255ed4acf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g3a255ed4acf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5c092a31ab_0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g35c092a31ab_0_3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g35c092a31ab_0_3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5c092a31ab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35c092a31ab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35c092a31ab_0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5c961f5f4b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35c961f5f4b_0_2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5c961f5f4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35c961f5f4b_0_2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5c092a31ab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g35c092a31ab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g35c092a31ab_0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5c092a31ab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g35c092a31ab_0_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g35c092a31ab_0_2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5c092a31ab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35c092a31ab_0_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g35c092a31ab_0_2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5c092a31ab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g35c092a31ab_0_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1" name="Google Shape;711;g35c092a31ab_0_2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a1466748c9_0_3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g3a1466748c9_0_3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5c961f5f4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g35c961f5f4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methodological plural, but retain the capacity to be surprised - and that means capturing expectations</a:t>
            </a:r>
            <a:endParaRPr/>
          </a:p>
        </p:txBody>
      </p:sp>
      <p:sp>
        <p:nvSpPr>
          <p:cNvPr id="720" name="Google Shape;720;g35c961f5f4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a1466748c9_0_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g3a1466748c9_0_7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7" name="Google Shape;727;g3a1466748c9_0_7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a255ed4acf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g3a255ed4acf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g3a255ed4acf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a255ed4acf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a255ed4acf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3a255ed4acf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5c961f5f4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g35c961f5f4b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g35c961f5f4b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5c961f5f4b_0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g35c961f5f4b_0_3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7" name="Google Shape;757;g35c961f5f4b_0_3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5c961f5f4b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g35c961f5f4b_0_3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6" name="Google Shape;766;g35c961f5f4b_0_3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5c961f5f4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g35c961f5f4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g35c961f5f4b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5c961f5f4b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35c961f5f4b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35c961f5f4b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5c961f5f4b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35c961f5f4b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g35c961f5f4b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a1466748c9_0_3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g3a1466748c9_0_3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5c961f5f4b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g35c961f5f4b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g35c961f5f4b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5c961f5f4b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g35c961f5f4b_0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anecdote about dating site data science</a:t>
            </a:r>
            <a:endParaRPr/>
          </a:p>
        </p:txBody>
      </p:sp>
      <p:sp>
        <p:nvSpPr>
          <p:cNvPr id="808" name="Google Shape;808;g35c961f5f4b_0_2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5d963a2c1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g35d963a2c1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We often explain innovation as: having a new idea (of a solution or how to improve and reform public services), that is successfully implemented and as an outcome generates (public) value.</a:t>
            </a:r>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To be perfectly clear on this: innovation is not just about having ideas. The challenging part is in successfully implementing them. </a:t>
            </a:r>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sng" cap="none" strike="noStrike">
                <a:solidFill>
                  <a:schemeClr val="dk1"/>
                </a:solidFill>
                <a:latin typeface="Calibri"/>
                <a:ea typeface="Calibri"/>
                <a:cs typeface="Calibri"/>
                <a:sym typeface="Calibri"/>
              </a:rPr>
              <a:t>Ideas are never born fully formed they are always impartial and imperfect, they need to be refined and developed.</a:t>
            </a:r>
            <a:r>
              <a:rPr b="0" baseline="30000" i="0" lang="en-US" sz="1200" u="none" cap="none" strike="noStrik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SzPts val="1400"/>
              <a:buNone/>
            </a:pPr>
            <a:r>
              <a:t/>
            </a:r>
            <a:endParaRPr b="0" baseline="3000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Main purpose of experimentation is to accelerate learning!</a:t>
            </a:r>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If we want better public outcomes for the complex challenges governments are facing, we need governments that are more agile and experimental. This means that governments should systematically test out ideas at an early stage and at small scale before vast amounts of money, time and other resources have been spend and where there is room to learn and find out what works and what doesn’t. Strengthening the capacity to experiment and learn from failure should help governments to  better understand the nature of the problem, identify cognitive or social biases, explore new solution spaces.</a:t>
            </a:r>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trick is… how can you maximise/accelerate learning for minimum effort and costs.</a:t>
            </a:r>
            <a:endParaRPr/>
          </a:p>
          <a:p>
            <a:pPr indent="0" lvl="0" marL="0" marR="0" rtl="0" algn="l">
              <a:lnSpc>
                <a:spcPct val="100000"/>
              </a:lnSpc>
              <a:spcBef>
                <a:spcPts val="0"/>
              </a:spcBef>
              <a:spcAft>
                <a:spcPts val="0"/>
              </a:spcAft>
              <a:buSzPts val="1400"/>
              <a:buNone/>
            </a:pPr>
            <a:r>
              <a:t/>
            </a:r>
            <a:endParaRPr b="0" baseline="3000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To find out if an idea is good and further improve it, is to test it, find out what works and what not, and support decisions with evidence. </a:t>
            </a:r>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16" name="Google Shape;816;g35d963a2c17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6fbf7e70c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6fbf7e70cf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36fbf7e70cf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5d963a2c17_0_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37" name="Google Shape;837;g35d963a2c17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5d963a2c17_0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Here the idea is to get them to reflect on the assumption behind their ‘idea’ and how to turn in into a testable hypothesis. Usually it’ll be necessary to break it down into small assumptions/hypotheses to be tested. </a:t>
            </a:r>
            <a:endParaRPr/>
          </a:p>
        </p:txBody>
      </p:sp>
      <p:sp>
        <p:nvSpPr>
          <p:cNvPr id="847" name="Google Shape;847;g35d963a2c17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a255ed4ac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a255ed4ac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g3a255ed4ac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5c092a31ab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g35c092a31ab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g35c092a31ab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5c092a31ab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g35c092a31ab_0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g35c092a31ab_0_1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5c961f5f4b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g35c961f5f4b_0_3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a1466748c9_0_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a1466748c9_0_5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3a1466748c9_0_5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5c961f5f4b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 name="Google Shape;883;g35c961f5f4b_0_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4" name="Google Shape;884;g35c961f5f4b_0_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2eeb93462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g12eeb93462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5c961f5f4b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g35c961f5f4b_0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4" name="Google Shape;904;g35c961f5f4b_0_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5c961f5f4b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35c961f5f4b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g35c961f5f4b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5be461997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35be4619977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35be4619977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0"/>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70C0"/>
              </a:buClr>
              <a:buSzPts val="1800"/>
              <a:buNone/>
              <a:defRPr>
                <a:solidFill>
                  <a:srgbClr val="0070C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
          <p:cNvSpPr txBox="1"/>
          <p:nvPr>
            <p:ph idx="1" type="body"/>
          </p:nvPr>
        </p:nvSpPr>
        <p:spPr>
          <a:xfrm>
            <a:off x="1097280" y="2108201"/>
            <a:ext cx="10058400" cy="3760891"/>
          </a:xfrm>
          <a:prstGeom prst="rect">
            <a:avLst/>
          </a:prstGeom>
          <a:noFill/>
          <a:ln cap="flat" cmpd="sng" w="9525">
            <a:solidFill>
              <a:schemeClr val="dk1"/>
            </a:solidFill>
            <a:prstDash val="solid"/>
            <a:round/>
            <a:headEnd len="sm" w="sm" type="none"/>
            <a:tailEnd len="sm" w="sm" type="none"/>
          </a:ln>
          <a:effectLst>
            <a:reflection blurRad="0" dir="5400000" dist="38100" endA="0" fadeDir="5400012" kx="0" rotWithShape="0" algn="bl" stPos="0" sy="-100000" ky="0"/>
          </a:effectLst>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 name="Google Shape;18;p1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55" name="Shape 55"/>
        <p:cNvGrpSpPr/>
        <p:nvPr/>
      </p:nvGrpSpPr>
      <p:grpSpPr>
        <a:xfrm>
          <a:off x="0" y="0"/>
          <a:ext cx="0" cy="0"/>
          <a:chOff x="0" y="0"/>
          <a:chExt cx="0" cy="0"/>
        </a:xfrm>
      </p:grpSpPr>
      <p:sp>
        <p:nvSpPr>
          <p:cNvPr id="56" name="Google Shape;56;p20"/>
          <p:cNvSpPr/>
          <p:nvPr/>
        </p:nvSpPr>
        <p:spPr>
          <a:xfrm>
            <a:off x="0" y="4578350"/>
            <a:ext cx="12188825" cy="227965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0"/>
          <p:cNvSpPr/>
          <p:nvPr>
            <p:ph idx="2" type="pic"/>
          </p:nvPr>
        </p:nvSpPr>
        <p:spPr>
          <a:xfrm>
            <a:off x="15" y="0"/>
            <a:ext cx="12191985" cy="4578350"/>
          </a:xfrm>
          <a:prstGeom prst="rect">
            <a:avLst/>
          </a:prstGeom>
          <a:solidFill>
            <a:srgbClr val="D8D8D8"/>
          </a:solidFill>
          <a:ln>
            <a:noFill/>
          </a:ln>
        </p:spPr>
      </p:sp>
      <p:sp>
        <p:nvSpPr>
          <p:cNvPr id="58" name="Google Shape;58;p20"/>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0" name="Google Shape;60;p2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 name="Shape 61"/>
        <p:cNvGrpSpPr/>
        <p:nvPr/>
      </p:nvGrpSpPr>
      <p:grpSpPr>
        <a:xfrm>
          <a:off x="0" y="0"/>
          <a:ext cx="0" cy="0"/>
          <a:chOff x="0" y="0"/>
          <a:chExt cx="0" cy="0"/>
        </a:xfrm>
      </p:grpSpPr>
      <p:sp>
        <p:nvSpPr>
          <p:cNvPr id="62" name="Google Shape;62;p21"/>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 type="body"/>
          </p:nvPr>
        </p:nvSpPr>
        <p:spPr>
          <a:xfrm rot="5400000">
            <a:off x="4246035" y="-1040554"/>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4" name="Google Shape;64;p2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65" name="Shape 65"/>
        <p:cNvGrpSpPr/>
        <p:nvPr/>
      </p:nvGrpSpPr>
      <p:grpSpPr>
        <a:xfrm>
          <a:off x="0" y="0"/>
          <a:ext cx="0" cy="0"/>
          <a:chOff x="0" y="0"/>
          <a:chExt cx="0" cy="0"/>
        </a:xfrm>
      </p:grpSpPr>
      <p:sp>
        <p:nvSpPr>
          <p:cNvPr id="66" name="Google Shape;66;p22"/>
          <p:cNvSpPr/>
          <p:nvPr/>
        </p:nvSpPr>
        <p:spPr>
          <a:xfrm>
            <a:off x="3175" y="6400800"/>
            <a:ext cx="12188825" cy="457200"/>
          </a:xfrm>
          <a:prstGeom prst="rect">
            <a:avLst/>
          </a:prstGeom>
          <a:solidFill>
            <a:srgbClr val="007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22"/>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2"/>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9" name="Google Shape;69;p2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mp;B (Calibri)">
  <p:cSld name="T&amp;B (Calibri)">
    <p:spTree>
      <p:nvGrpSpPr>
        <p:cNvPr id="70" name="Shape 70"/>
        <p:cNvGrpSpPr/>
        <p:nvPr/>
      </p:nvGrpSpPr>
      <p:grpSpPr>
        <a:xfrm>
          <a:off x="0" y="0"/>
          <a:ext cx="0" cy="0"/>
          <a:chOff x="0" y="0"/>
          <a:chExt cx="0" cy="0"/>
        </a:xfrm>
      </p:grpSpPr>
      <p:sp>
        <p:nvSpPr>
          <p:cNvPr id="71" name="Google Shape;71;g3a1466748c9_0_489"/>
          <p:cNvSpPr txBox="1"/>
          <p:nvPr>
            <p:ph type="title"/>
          </p:nvPr>
        </p:nvSpPr>
        <p:spPr>
          <a:xfrm>
            <a:off x="0" y="0"/>
            <a:ext cx="12192000" cy="852900"/>
          </a:xfrm>
          <a:prstGeom prst="rect">
            <a:avLst/>
          </a:prstGeom>
          <a:noFill/>
          <a:ln>
            <a:noFill/>
          </a:ln>
        </p:spPr>
        <p:txBody>
          <a:bodyPr anchorCtr="0" anchor="ctr" bIns="63500" lIns="63500" spcFirstLastPara="1" rIns="63500" wrap="square" tIns="63500">
            <a:noAutofit/>
          </a:bodyPr>
          <a:lstStyle>
            <a:lvl1pPr lvl="0" algn="ctr">
              <a:lnSpc>
                <a:spcPct val="100000"/>
              </a:lnSpc>
              <a:spcBef>
                <a:spcPts val="0"/>
              </a:spcBef>
              <a:spcAft>
                <a:spcPts val="0"/>
              </a:spcAft>
              <a:buClr>
                <a:srgbClr val="011993"/>
              </a:buClr>
              <a:buSzPts val="3000"/>
              <a:buFont typeface="Calibri"/>
              <a:buNone/>
              <a:defRPr sz="3000">
                <a:solidFill>
                  <a:srgbClr val="011993"/>
                </a:solidFill>
                <a:latin typeface="Calibri"/>
                <a:ea typeface="Calibri"/>
                <a:cs typeface="Calibri"/>
                <a:sym typeface="Calibri"/>
              </a:defRPr>
            </a:lvl1pPr>
            <a:lvl2pPr lvl="1" algn="ctr">
              <a:lnSpc>
                <a:spcPct val="100000"/>
              </a:lnSpc>
              <a:spcBef>
                <a:spcPts val="0"/>
              </a:spcBef>
              <a:spcAft>
                <a:spcPts val="0"/>
              </a:spcAft>
              <a:buClr>
                <a:srgbClr val="000000"/>
              </a:buClr>
              <a:buSzPts val="900"/>
              <a:buNone/>
              <a:defRPr/>
            </a:lvl2pPr>
            <a:lvl3pPr lvl="2" algn="ctr">
              <a:lnSpc>
                <a:spcPct val="100000"/>
              </a:lnSpc>
              <a:spcBef>
                <a:spcPts val="0"/>
              </a:spcBef>
              <a:spcAft>
                <a:spcPts val="0"/>
              </a:spcAft>
              <a:buClr>
                <a:srgbClr val="000000"/>
              </a:buClr>
              <a:buSzPts val="900"/>
              <a:buNone/>
              <a:defRPr/>
            </a:lvl3pPr>
            <a:lvl4pPr lvl="3" algn="ctr">
              <a:lnSpc>
                <a:spcPct val="100000"/>
              </a:lnSpc>
              <a:spcBef>
                <a:spcPts val="0"/>
              </a:spcBef>
              <a:spcAft>
                <a:spcPts val="0"/>
              </a:spcAft>
              <a:buClr>
                <a:srgbClr val="000000"/>
              </a:buClr>
              <a:buSzPts val="900"/>
              <a:buNone/>
              <a:defRPr/>
            </a:lvl4pPr>
            <a:lvl5pPr lvl="4" algn="ctr">
              <a:lnSpc>
                <a:spcPct val="100000"/>
              </a:lnSpc>
              <a:spcBef>
                <a:spcPts val="0"/>
              </a:spcBef>
              <a:spcAft>
                <a:spcPts val="0"/>
              </a:spcAft>
              <a:buClr>
                <a:srgbClr val="000000"/>
              </a:buClr>
              <a:buSzPts val="900"/>
              <a:buNone/>
              <a:defRPr/>
            </a:lvl5pPr>
            <a:lvl6pPr lvl="5" algn="ctr">
              <a:lnSpc>
                <a:spcPct val="100000"/>
              </a:lnSpc>
              <a:spcBef>
                <a:spcPts val="0"/>
              </a:spcBef>
              <a:spcAft>
                <a:spcPts val="0"/>
              </a:spcAft>
              <a:buClr>
                <a:srgbClr val="000000"/>
              </a:buClr>
              <a:buSzPts val="900"/>
              <a:buNone/>
              <a:defRPr/>
            </a:lvl6pPr>
            <a:lvl7pPr lvl="6" algn="ctr">
              <a:lnSpc>
                <a:spcPct val="100000"/>
              </a:lnSpc>
              <a:spcBef>
                <a:spcPts val="0"/>
              </a:spcBef>
              <a:spcAft>
                <a:spcPts val="0"/>
              </a:spcAft>
              <a:buClr>
                <a:srgbClr val="000000"/>
              </a:buClr>
              <a:buSzPts val="900"/>
              <a:buNone/>
              <a:defRPr/>
            </a:lvl7pPr>
            <a:lvl8pPr lvl="7" algn="ctr">
              <a:lnSpc>
                <a:spcPct val="100000"/>
              </a:lnSpc>
              <a:spcBef>
                <a:spcPts val="0"/>
              </a:spcBef>
              <a:spcAft>
                <a:spcPts val="0"/>
              </a:spcAft>
              <a:buClr>
                <a:srgbClr val="000000"/>
              </a:buClr>
              <a:buSzPts val="900"/>
              <a:buNone/>
              <a:defRPr/>
            </a:lvl8pPr>
            <a:lvl9pPr lvl="8" algn="ctr">
              <a:lnSpc>
                <a:spcPct val="100000"/>
              </a:lnSpc>
              <a:spcBef>
                <a:spcPts val="0"/>
              </a:spcBef>
              <a:spcAft>
                <a:spcPts val="0"/>
              </a:spcAft>
              <a:buClr>
                <a:srgbClr val="000000"/>
              </a:buClr>
              <a:buSzPts val="900"/>
              <a:buNone/>
              <a:defRPr/>
            </a:lvl9pPr>
          </a:lstStyle>
          <a:p/>
        </p:txBody>
      </p:sp>
      <p:sp>
        <p:nvSpPr>
          <p:cNvPr id="72" name="Google Shape;72;g3a1466748c9_0_489"/>
          <p:cNvSpPr txBox="1"/>
          <p:nvPr>
            <p:ph idx="1" type="body"/>
          </p:nvPr>
        </p:nvSpPr>
        <p:spPr>
          <a:xfrm>
            <a:off x="844550" y="1619250"/>
            <a:ext cx="10503000" cy="4603800"/>
          </a:xfrm>
          <a:prstGeom prst="rect">
            <a:avLst/>
          </a:prstGeom>
          <a:noFill/>
          <a:ln>
            <a:noFill/>
          </a:ln>
        </p:spPr>
        <p:txBody>
          <a:bodyPr anchorCtr="0" anchor="t" bIns="25400" lIns="25400" spcFirstLastPara="1" rIns="25400" wrap="square" tIns="25400">
            <a:noAutofit/>
          </a:bodyPr>
          <a:lstStyle>
            <a:lvl1pPr indent="-342900" lvl="0" marL="457200" algn="l">
              <a:lnSpc>
                <a:spcPct val="100000"/>
              </a:lnSpc>
              <a:spcBef>
                <a:spcPts val="3000"/>
              </a:spcBef>
              <a:spcAft>
                <a:spcPts val="0"/>
              </a:spcAft>
              <a:buClr>
                <a:srgbClr val="000000"/>
              </a:buClr>
              <a:buSzPts val="1800"/>
              <a:buFont typeface="Calibri"/>
              <a:buChar char="•"/>
              <a:defRPr sz="2400">
                <a:latin typeface="Calibri"/>
                <a:ea typeface="Calibri"/>
                <a:cs typeface="Calibri"/>
                <a:sym typeface="Calibri"/>
              </a:defRPr>
            </a:lvl1pPr>
            <a:lvl2pPr indent="-323850" lvl="1" marL="914400" algn="l">
              <a:lnSpc>
                <a:spcPct val="100000"/>
              </a:lnSpc>
              <a:spcBef>
                <a:spcPts val="3000"/>
              </a:spcBef>
              <a:spcAft>
                <a:spcPts val="0"/>
              </a:spcAft>
              <a:buClr>
                <a:srgbClr val="920E00"/>
              </a:buClr>
              <a:buSzPts val="1500"/>
              <a:buFont typeface="Calibri"/>
              <a:buChar char="•"/>
              <a:defRPr sz="2000">
                <a:solidFill>
                  <a:srgbClr val="920E00"/>
                </a:solidFill>
                <a:latin typeface="Calibri"/>
                <a:ea typeface="Calibri"/>
                <a:cs typeface="Calibri"/>
                <a:sym typeface="Calibri"/>
              </a:defRPr>
            </a:lvl2pPr>
            <a:lvl3pPr indent="-323850" lvl="2" marL="1371600" algn="l">
              <a:lnSpc>
                <a:spcPct val="100000"/>
              </a:lnSpc>
              <a:spcBef>
                <a:spcPts val="3000"/>
              </a:spcBef>
              <a:spcAft>
                <a:spcPts val="0"/>
              </a:spcAft>
              <a:buClr>
                <a:srgbClr val="920E00"/>
              </a:buClr>
              <a:buSzPts val="1500"/>
              <a:buFont typeface="Calibri"/>
              <a:buChar char="•"/>
              <a:defRPr sz="2000">
                <a:solidFill>
                  <a:srgbClr val="920E00"/>
                </a:solidFill>
                <a:latin typeface="Calibri"/>
                <a:ea typeface="Calibri"/>
                <a:cs typeface="Calibri"/>
                <a:sym typeface="Calibri"/>
              </a:defRPr>
            </a:lvl3pPr>
            <a:lvl4pPr indent="-323850" lvl="3" marL="1828800" algn="l">
              <a:lnSpc>
                <a:spcPct val="100000"/>
              </a:lnSpc>
              <a:spcBef>
                <a:spcPts val="3000"/>
              </a:spcBef>
              <a:spcAft>
                <a:spcPts val="0"/>
              </a:spcAft>
              <a:buClr>
                <a:srgbClr val="920E00"/>
              </a:buClr>
              <a:buSzPts val="1500"/>
              <a:buFont typeface="Calibri"/>
              <a:buChar char="•"/>
              <a:defRPr sz="2000">
                <a:solidFill>
                  <a:srgbClr val="920E00"/>
                </a:solidFill>
                <a:latin typeface="Calibri"/>
                <a:ea typeface="Calibri"/>
                <a:cs typeface="Calibri"/>
                <a:sym typeface="Calibri"/>
              </a:defRPr>
            </a:lvl4pPr>
            <a:lvl5pPr indent="-323850" lvl="4" marL="2286000" algn="l">
              <a:lnSpc>
                <a:spcPct val="100000"/>
              </a:lnSpc>
              <a:spcBef>
                <a:spcPts val="3000"/>
              </a:spcBef>
              <a:spcAft>
                <a:spcPts val="0"/>
              </a:spcAft>
              <a:buClr>
                <a:srgbClr val="920E00"/>
              </a:buClr>
              <a:buSzPts val="1500"/>
              <a:buFont typeface="Calibri"/>
              <a:buChar char="•"/>
              <a:defRPr sz="2000">
                <a:solidFill>
                  <a:srgbClr val="920E00"/>
                </a:solidFill>
                <a:latin typeface="Calibri"/>
                <a:ea typeface="Calibri"/>
                <a:cs typeface="Calibri"/>
                <a:sym typeface="Calibri"/>
              </a:defRPr>
            </a:lvl5pPr>
            <a:lvl6pPr indent="-298450" lvl="5" marL="2743200" algn="l">
              <a:lnSpc>
                <a:spcPct val="100000"/>
              </a:lnSpc>
              <a:spcBef>
                <a:spcPts val="3000"/>
              </a:spcBef>
              <a:spcAft>
                <a:spcPts val="0"/>
              </a:spcAft>
              <a:buClr>
                <a:srgbClr val="000000"/>
              </a:buClr>
              <a:buSzPts val="1100"/>
              <a:buChar char="•"/>
              <a:defRPr/>
            </a:lvl6pPr>
            <a:lvl7pPr indent="-298450" lvl="6" marL="3200400" algn="l">
              <a:lnSpc>
                <a:spcPct val="100000"/>
              </a:lnSpc>
              <a:spcBef>
                <a:spcPts val="3000"/>
              </a:spcBef>
              <a:spcAft>
                <a:spcPts val="0"/>
              </a:spcAft>
              <a:buClr>
                <a:srgbClr val="000000"/>
              </a:buClr>
              <a:buSzPts val="1100"/>
              <a:buChar char="•"/>
              <a:defRPr/>
            </a:lvl7pPr>
            <a:lvl8pPr indent="-298450" lvl="7" marL="3657600" algn="l">
              <a:lnSpc>
                <a:spcPct val="100000"/>
              </a:lnSpc>
              <a:spcBef>
                <a:spcPts val="3000"/>
              </a:spcBef>
              <a:spcAft>
                <a:spcPts val="0"/>
              </a:spcAft>
              <a:buClr>
                <a:srgbClr val="000000"/>
              </a:buClr>
              <a:buSzPts val="1100"/>
              <a:buChar char="•"/>
              <a:defRPr/>
            </a:lvl8pPr>
            <a:lvl9pPr indent="-298450" lvl="8" marL="4114800" algn="l">
              <a:lnSpc>
                <a:spcPct val="100000"/>
              </a:lnSpc>
              <a:spcBef>
                <a:spcPts val="3000"/>
              </a:spcBef>
              <a:spcAft>
                <a:spcPts val="0"/>
              </a:spcAft>
              <a:buClr>
                <a:srgbClr val="000000"/>
              </a:buClr>
              <a:buSzPts val="1100"/>
              <a:buChar char="•"/>
              <a:defRPr/>
            </a:lvl9pPr>
          </a:lstStyle>
          <a:p/>
        </p:txBody>
      </p:sp>
      <p:sp>
        <p:nvSpPr>
          <p:cNvPr id="73" name="Google Shape;73;g3a1466748c9_0_489"/>
          <p:cNvSpPr txBox="1"/>
          <p:nvPr>
            <p:ph idx="12" type="sldNum"/>
          </p:nvPr>
        </p:nvSpPr>
        <p:spPr>
          <a:xfrm>
            <a:off x="5979516" y="6540500"/>
            <a:ext cx="226800" cy="236100"/>
          </a:xfrm>
          <a:prstGeom prst="rect">
            <a:avLst/>
          </a:prstGeom>
          <a:noFill/>
          <a:ln>
            <a:noFill/>
          </a:ln>
        </p:spPr>
        <p:txBody>
          <a:bodyPr anchorCtr="0" anchor="t" bIns="25400" lIns="25400" spcFirstLastPara="1" rIns="25400" wrap="square" tIns="25400">
            <a:spAutoFit/>
          </a:bodyPr>
          <a:lstStyle>
            <a:lvl1pPr indent="0" lvl="0"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0" name="Shape 80"/>
        <p:cNvGrpSpPr/>
        <p:nvPr/>
      </p:nvGrpSpPr>
      <p:grpSpPr>
        <a:xfrm>
          <a:off x="0" y="0"/>
          <a:ext cx="0" cy="0"/>
          <a:chOff x="0" y="0"/>
          <a:chExt cx="0" cy="0"/>
        </a:xfrm>
      </p:grpSpPr>
      <p:sp>
        <p:nvSpPr>
          <p:cNvPr id="81" name="Google Shape;81;g3a1466748c9_0_303"/>
          <p:cNvSpPr/>
          <p:nvPr/>
        </p:nvSpPr>
        <p:spPr>
          <a:xfrm>
            <a:off x="3175" y="6400800"/>
            <a:ext cx="12188700" cy="457200"/>
          </a:xfrm>
          <a:prstGeom prst="rect">
            <a:avLst/>
          </a:prstGeom>
          <a:solidFill>
            <a:srgbClr val="007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 name="Google Shape;82;g3a1466748c9_0_303"/>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g3a1466748c9_0_303"/>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200"/>
              </a:spcBef>
              <a:spcAft>
                <a:spcPts val="0"/>
              </a:spcAft>
              <a:buSzPts val="2400"/>
              <a:buNone/>
              <a:defRPr sz="2400" cap="none">
                <a:solidFill>
                  <a:schemeClr val="dk1"/>
                </a:solidFill>
                <a:latin typeface="Calibri"/>
                <a:ea typeface="Calibri"/>
                <a:cs typeface="Calibri"/>
                <a:sym typeface="Calibri"/>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84" name="Google Shape;84;g3a1466748c9_0_303"/>
          <p:cNvCxnSpPr/>
          <p:nvPr/>
        </p:nvCxnSpPr>
        <p:spPr>
          <a:xfrm>
            <a:off x="1207658" y="4474741"/>
            <a:ext cx="9875400" cy="0"/>
          </a:xfrm>
          <a:prstGeom prst="straightConnector1">
            <a:avLst/>
          </a:prstGeom>
          <a:noFill/>
          <a:ln cap="flat" cmpd="sng" w="12700">
            <a:solidFill>
              <a:srgbClr val="3F3F3F"/>
            </a:solidFill>
            <a:prstDash val="solid"/>
            <a:round/>
            <a:headEnd len="sm" w="sm" type="none"/>
            <a:tailEnd len="sm" w="sm" type="none"/>
          </a:ln>
        </p:spPr>
      </p:cxnSp>
      <p:sp>
        <p:nvSpPr>
          <p:cNvPr id="85" name="Google Shape;85;g3a1466748c9_0_303"/>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 name="Shape 86"/>
        <p:cNvGrpSpPr/>
        <p:nvPr/>
      </p:nvGrpSpPr>
      <p:grpSpPr>
        <a:xfrm>
          <a:off x="0" y="0"/>
          <a:ext cx="0" cy="0"/>
          <a:chOff x="0" y="0"/>
          <a:chExt cx="0" cy="0"/>
        </a:xfrm>
      </p:grpSpPr>
      <p:sp>
        <p:nvSpPr>
          <p:cNvPr id="87" name="Google Shape;87;g3a1466748c9_0_309"/>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g3a1466748c9_0_309"/>
          <p:cNvSpPr txBox="1"/>
          <p:nvPr>
            <p:ph idx="1" type="body"/>
          </p:nvPr>
        </p:nvSpPr>
        <p:spPr>
          <a:xfrm>
            <a:off x="1097280" y="2120900"/>
            <a:ext cx="4639800" cy="3748200"/>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9" name="Google Shape;89;g3a1466748c9_0_309"/>
          <p:cNvSpPr txBox="1"/>
          <p:nvPr>
            <p:ph idx="2" type="body"/>
          </p:nvPr>
        </p:nvSpPr>
        <p:spPr>
          <a:xfrm>
            <a:off x="6515944" y="2120900"/>
            <a:ext cx="4639800" cy="3748200"/>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g3a1466748c9_0_309"/>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91" name="Shape 91"/>
        <p:cNvGrpSpPr/>
        <p:nvPr/>
      </p:nvGrpSpPr>
      <p:grpSpPr>
        <a:xfrm>
          <a:off x="0" y="0"/>
          <a:ext cx="0" cy="0"/>
          <a:chOff x="0" y="0"/>
          <a:chExt cx="0" cy="0"/>
        </a:xfrm>
      </p:grpSpPr>
      <p:sp>
        <p:nvSpPr>
          <p:cNvPr id="92" name="Google Shape;92;g3a1466748c9_0_314"/>
          <p:cNvSpPr txBox="1"/>
          <p:nvPr>
            <p:ph type="title"/>
          </p:nvPr>
        </p:nvSpPr>
        <p:spPr>
          <a:xfrm>
            <a:off x="1097275" y="638404"/>
            <a:ext cx="10058400" cy="9381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404040"/>
              </a:buClr>
              <a:buSzPts val="1800"/>
              <a:buFont typeface="Calibri"/>
              <a:buNone/>
              <a:defRPr/>
            </a:lvl1pPr>
            <a:lvl2pPr lvl="1" algn="l">
              <a:lnSpc>
                <a:spcPct val="90000"/>
              </a:lnSpc>
              <a:spcBef>
                <a:spcPts val="0"/>
              </a:spcBef>
              <a:spcAft>
                <a:spcPts val="0"/>
              </a:spcAft>
              <a:buClr>
                <a:srgbClr val="404040"/>
              </a:buClr>
              <a:buSzPts val="1800"/>
              <a:buNone/>
              <a:defRPr/>
            </a:lvl2pPr>
            <a:lvl3pPr lvl="2" algn="l">
              <a:lnSpc>
                <a:spcPct val="90000"/>
              </a:lnSpc>
              <a:spcBef>
                <a:spcPts val="0"/>
              </a:spcBef>
              <a:spcAft>
                <a:spcPts val="0"/>
              </a:spcAft>
              <a:buClr>
                <a:srgbClr val="404040"/>
              </a:buClr>
              <a:buSzPts val="1800"/>
              <a:buNone/>
              <a:defRPr/>
            </a:lvl3pPr>
            <a:lvl4pPr lvl="3" algn="l">
              <a:lnSpc>
                <a:spcPct val="90000"/>
              </a:lnSpc>
              <a:spcBef>
                <a:spcPts val="0"/>
              </a:spcBef>
              <a:spcAft>
                <a:spcPts val="0"/>
              </a:spcAft>
              <a:buClr>
                <a:srgbClr val="404040"/>
              </a:buClr>
              <a:buSzPts val="1800"/>
              <a:buNone/>
              <a:defRPr/>
            </a:lvl4pPr>
            <a:lvl5pPr lvl="4" algn="l">
              <a:lnSpc>
                <a:spcPct val="90000"/>
              </a:lnSpc>
              <a:spcBef>
                <a:spcPts val="0"/>
              </a:spcBef>
              <a:spcAft>
                <a:spcPts val="0"/>
              </a:spcAft>
              <a:buClr>
                <a:srgbClr val="404040"/>
              </a:buClr>
              <a:buSzPts val="1800"/>
              <a:buNone/>
              <a:defRPr/>
            </a:lvl5pPr>
            <a:lvl6pPr lvl="5" algn="l">
              <a:lnSpc>
                <a:spcPct val="90000"/>
              </a:lnSpc>
              <a:spcBef>
                <a:spcPts val="0"/>
              </a:spcBef>
              <a:spcAft>
                <a:spcPts val="0"/>
              </a:spcAft>
              <a:buClr>
                <a:srgbClr val="404040"/>
              </a:buClr>
              <a:buSzPts val="1800"/>
              <a:buNone/>
              <a:defRPr/>
            </a:lvl6pPr>
            <a:lvl7pPr lvl="6" algn="l">
              <a:lnSpc>
                <a:spcPct val="90000"/>
              </a:lnSpc>
              <a:spcBef>
                <a:spcPts val="0"/>
              </a:spcBef>
              <a:spcAft>
                <a:spcPts val="0"/>
              </a:spcAft>
              <a:buClr>
                <a:srgbClr val="404040"/>
              </a:buClr>
              <a:buSzPts val="1800"/>
              <a:buNone/>
              <a:defRPr/>
            </a:lvl7pPr>
            <a:lvl8pPr lvl="7" algn="l">
              <a:lnSpc>
                <a:spcPct val="90000"/>
              </a:lnSpc>
              <a:spcBef>
                <a:spcPts val="0"/>
              </a:spcBef>
              <a:spcAft>
                <a:spcPts val="0"/>
              </a:spcAft>
              <a:buClr>
                <a:srgbClr val="404040"/>
              </a:buClr>
              <a:buSzPts val="1800"/>
              <a:buNone/>
              <a:defRPr/>
            </a:lvl8pPr>
            <a:lvl9pPr lvl="8" algn="l">
              <a:lnSpc>
                <a:spcPct val="90000"/>
              </a:lnSpc>
              <a:spcBef>
                <a:spcPts val="0"/>
              </a:spcBef>
              <a:spcAft>
                <a:spcPts val="0"/>
              </a:spcAft>
              <a:buClr>
                <a:srgbClr val="404040"/>
              </a:buClr>
              <a:buSzPts val="1800"/>
              <a:buNone/>
              <a:defRPr/>
            </a:lvl9pPr>
          </a:lstStyle>
          <a:p/>
        </p:txBody>
      </p:sp>
      <p:sp>
        <p:nvSpPr>
          <p:cNvPr id="93" name="Google Shape;93;g3a1466748c9_0_314"/>
          <p:cNvSpPr txBox="1"/>
          <p:nvPr>
            <p:ph idx="1" type="body"/>
          </p:nvPr>
        </p:nvSpPr>
        <p:spPr>
          <a:xfrm>
            <a:off x="1097280" y="2108200"/>
            <a:ext cx="10058400" cy="37608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1200"/>
              </a:spcBef>
              <a:spcAft>
                <a:spcPts val="0"/>
              </a:spcAft>
              <a:buClr>
                <a:srgbClr val="3F3F3F"/>
              </a:buClr>
              <a:buSzPts val="1800"/>
              <a:buChar char="◦"/>
              <a:defRPr/>
            </a:lvl2pPr>
            <a:lvl3pPr indent="-342900" lvl="2" marL="1371600" algn="l">
              <a:lnSpc>
                <a:spcPct val="100000"/>
              </a:lnSpc>
              <a:spcBef>
                <a:spcPts val="1200"/>
              </a:spcBef>
              <a:spcAft>
                <a:spcPts val="0"/>
              </a:spcAft>
              <a:buClr>
                <a:srgbClr val="3F3F3F"/>
              </a:buClr>
              <a:buSzPts val="1800"/>
              <a:buChar char="◦"/>
              <a:defRPr/>
            </a:lvl3pPr>
            <a:lvl4pPr indent="-342900" lvl="3" marL="1828800" algn="l">
              <a:lnSpc>
                <a:spcPct val="100000"/>
              </a:lnSpc>
              <a:spcBef>
                <a:spcPts val="1200"/>
              </a:spcBef>
              <a:spcAft>
                <a:spcPts val="0"/>
              </a:spcAft>
              <a:buClr>
                <a:srgbClr val="3F3F3F"/>
              </a:buClr>
              <a:buSzPts val="1800"/>
              <a:buChar char="◦"/>
              <a:defRPr/>
            </a:lvl4pPr>
            <a:lvl5pPr indent="-342900" lvl="4" marL="2286000" algn="l">
              <a:lnSpc>
                <a:spcPct val="100000"/>
              </a:lnSpc>
              <a:spcBef>
                <a:spcPts val="1200"/>
              </a:spcBef>
              <a:spcAft>
                <a:spcPts val="0"/>
              </a:spcAft>
              <a:buClr>
                <a:srgbClr val="3F3F3F"/>
              </a:buClr>
              <a:buSzPts val="1800"/>
              <a:buChar char="◦"/>
              <a:defRPr/>
            </a:lvl5pPr>
            <a:lvl6pPr indent="-342900" lvl="5" marL="2743200" algn="l">
              <a:lnSpc>
                <a:spcPct val="100000"/>
              </a:lnSpc>
              <a:spcBef>
                <a:spcPts val="1200"/>
              </a:spcBef>
              <a:spcAft>
                <a:spcPts val="0"/>
              </a:spcAft>
              <a:buSzPts val="1800"/>
              <a:buChar char="◦"/>
              <a:defRPr/>
            </a:lvl6pPr>
            <a:lvl7pPr indent="-342900" lvl="6" marL="3200400" algn="l">
              <a:lnSpc>
                <a:spcPct val="100000"/>
              </a:lnSpc>
              <a:spcBef>
                <a:spcPts val="1200"/>
              </a:spcBef>
              <a:spcAft>
                <a:spcPts val="0"/>
              </a:spcAft>
              <a:buSzPts val="1800"/>
              <a:buChar char="◦"/>
              <a:defRPr/>
            </a:lvl7pPr>
            <a:lvl8pPr indent="-342900" lvl="7" marL="3657600" algn="l">
              <a:lnSpc>
                <a:spcPct val="100000"/>
              </a:lnSpc>
              <a:spcBef>
                <a:spcPts val="1200"/>
              </a:spcBef>
              <a:spcAft>
                <a:spcPts val="0"/>
              </a:spcAft>
              <a:buSzPts val="1800"/>
              <a:buChar char="◦"/>
              <a:defRPr/>
            </a:lvl8pPr>
            <a:lvl9pPr indent="-342900" lvl="8" marL="4114800" algn="l">
              <a:lnSpc>
                <a:spcPct val="100000"/>
              </a:lnSpc>
              <a:spcBef>
                <a:spcPts val="1200"/>
              </a:spcBef>
              <a:spcAft>
                <a:spcPts val="0"/>
              </a:spcAft>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bg>
      <p:bgPr>
        <a:solidFill>
          <a:srgbClr val="0075BF"/>
        </a:solidFill>
      </p:bgPr>
    </p:bg>
    <p:spTree>
      <p:nvGrpSpPr>
        <p:cNvPr id="94" name="Shape 94"/>
        <p:cNvGrpSpPr/>
        <p:nvPr/>
      </p:nvGrpSpPr>
      <p:grpSpPr>
        <a:xfrm>
          <a:off x="0" y="0"/>
          <a:ext cx="0" cy="0"/>
          <a:chOff x="0" y="0"/>
          <a:chExt cx="0" cy="0"/>
        </a:xfrm>
      </p:grpSpPr>
      <p:sp>
        <p:nvSpPr>
          <p:cNvPr id="95" name="Google Shape;95;g3a1466748c9_0_317"/>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3a1466748c9_0_317"/>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g3a1466748c9_0_317"/>
          <p:cNvPicPr preferRelativeResize="0"/>
          <p:nvPr/>
        </p:nvPicPr>
        <p:blipFill rotWithShape="1">
          <a:blip r:embed="rId2">
            <a:alphaModFix/>
          </a:blip>
          <a:srcRect b="0" l="0" r="0" t="0"/>
          <a:stretch/>
        </p:blipFill>
        <p:spPr>
          <a:xfrm>
            <a:off x="9609990" y="6483184"/>
            <a:ext cx="1545690" cy="27908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8" name="Shape 98"/>
        <p:cNvGrpSpPr/>
        <p:nvPr/>
      </p:nvGrpSpPr>
      <p:grpSpPr>
        <a:xfrm>
          <a:off x="0" y="0"/>
          <a:ext cx="0" cy="0"/>
          <a:chOff x="0" y="0"/>
          <a:chExt cx="0" cy="0"/>
        </a:xfrm>
      </p:grpSpPr>
      <p:sp>
        <p:nvSpPr>
          <p:cNvPr id="99" name="Google Shape;99;g3a1466748c9_0_321"/>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g3a1466748c9_0_321"/>
          <p:cNvPicPr preferRelativeResize="0"/>
          <p:nvPr/>
        </p:nvPicPr>
        <p:blipFill rotWithShape="1">
          <a:blip r:embed="rId2">
            <a:alphaModFix/>
          </a:blip>
          <a:srcRect b="0" l="0" r="0" t="0"/>
          <a:stretch/>
        </p:blipFill>
        <p:spPr>
          <a:xfrm>
            <a:off x="9609990" y="6483184"/>
            <a:ext cx="1545690" cy="27908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g3a1466748c9_0_324"/>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70C0"/>
              </a:buClr>
              <a:buSzPts val="1800"/>
              <a:buNone/>
              <a:defRPr>
                <a:solidFill>
                  <a:srgbClr val="0070C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g3a1466748c9_0_324"/>
          <p:cNvSpPr txBox="1"/>
          <p:nvPr>
            <p:ph idx="1" type="body"/>
          </p:nvPr>
        </p:nvSpPr>
        <p:spPr>
          <a:xfrm>
            <a:off x="1097280" y="2108201"/>
            <a:ext cx="10058400" cy="3760800"/>
          </a:xfrm>
          <a:prstGeom prst="rect">
            <a:avLst/>
          </a:prstGeom>
          <a:noFill/>
          <a:ln cap="flat" cmpd="sng" w="9525">
            <a:solidFill>
              <a:schemeClr val="dk1"/>
            </a:solidFill>
            <a:prstDash val="solid"/>
            <a:round/>
            <a:headEnd len="sm" w="sm" type="none"/>
            <a:tailEnd len="sm" w="sm" type="none"/>
          </a:ln>
          <a:effectLst>
            <a:reflection blurRad="0" dir="5400000" dist="38100" endA="0" fadeDir="5400012" kx="0" rotWithShape="0" algn="bl" stPos="0" sy="-100000" ky="0"/>
          </a:effectLst>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4" name="Google Shape;104;g3a1466748c9_0_32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19" name="Shape 19"/>
        <p:cNvGrpSpPr/>
        <p:nvPr/>
      </p:nvGrpSpPr>
      <p:grpSpPr>
        <a:xfrm>
          <a:off x="0" y="0"/>
          <a:ext cx="0" cy="0"/>
          <a:chOff x="0" y="0"/>
          <a:chExt cx="0" cy="0"/>
        </a:xfrm>
      </p:grpSpPr>
      <p:sp>
        <p:nvSpPr>
          <p:cNvPr id="20" name="Google Shape;20;p12"/>
          <p:cNvSpPr txBox="1"/>
          <p:nvPr>
            <p:ph type="title"/>
          </p:nvPr>
        </p:nvSpPr>
        <p:spPr>
          <a:xfrm>
            <a:off x="1097275" y="638404"/>
            <a:ext cx="10058400" cy="9381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404040"/>
              </a:buClr>
              <a:buSzPts val="1800"/>
              <a:buFont typeface="Calibri"/>
              <a:buNone/>
              <a:defRPr/>
            </a:lvl1pPr>
            <a:lvl2pPr lvl="1" algn="l">
              <a:lnSpc>
                <a:spcPct val="90000"/>
              </a:lnSpc>
              <a:spcBef>
                <a:spcPts val="0"/>
              </a:spcBef>
              <a:spcAft>
                <a:spcPts val="0"/>
              </a:spcAft>
              <a:buClr>
                <a:srgbClr val="404040"/>
              </a:buClr>
              <a:buSzPts val="1800"/>
              <a:buNone/>
              <a:defRPr/>
            </a:lvl2pPr>
            <a:lvl3pPr lvl="2" algn="l">
              <a:lnSpc>
                <a:spcPct val="90000"/>
              </a:lnSpc>
              <a:spcBef>
                <a:spcPts val="0"/>
              </a:spcBef>
              <a:spcAft>
                <a:spcPts val="0"/>
              </a:spcAft>
              <a:buClr>
                <a:srgbClr val="404040"/>
              </a:buClr>
              <a:buSzPts val="1800"/>
              <a:buNone/>
              <a:defRPr/>
            </a:lvl3pPr>
            <a:lvl4pPr lvl="3" algn="l">
              <a:lnSpc>
                <a:spcPct val="90000"/>
              </a:lnSpc>
              <a:spcBef>
                <a:spcPts val="0"/>
              </a:spcBef>
              <a:spcAft>
                <a:spcPts val="0"/>
              </a:spcAft>
              <a:buClr>
                <a:srgbClr val="404040"/>
              </a:buClr>
              <a:buSzPts val="1800"/>
              <a:buNone/>
              <a:defRPr/>
            </a:lvl4pPr>
            <a:lvl5pPr lvl="4" algn="l">
              <a:lnSpc>
                <a:spcPct val="90000"/>
              </a:lnSpc>
              <a:spcBef>
                <a:spcPts val="0"/>
              </a:spcBef>
              <a:spcAft>
                <a:spcPts val="0"/>
              </a:spcAft>
              <a:buClr>
                <a:srgbClr val="404040"/>
              </a:buClr>
              <a:buSzPts val="1800"/>
              <a:buNone/>
              <a:defRPr/>
            </a:lvl5pPr>
            <a:lvl6pPr lvl="5" algn="l">
              <a:lnSpc>
                <a:spcPct val="90000"/>
              </a:lnSpc>
              <a:spcBef>
                <a:spcPts val="0"/>
              </a:spcBef>
              <a:spcAft>
                <a:spcPts val="0"/>
              </a:spcAft>
              <a:buClr>
                <a:srgbClr val="404040"/>
              </a:buClr>
              <a:buSzPts val="1800"/>
              <a:buNone/>
              <a:defRPr/>
            </a:lvl6pPr>
            <a:lvl7pPr lvl="6" algn="l">
              <a:lnSpc>
                <a:spcPct val="90000"/>
              </a:lnSpc>
              <a:spcBef>
                <a:spcPts val="0"/>
              </a:spcBef>
              <a:spcAft>
                <a:spcPts val="0"/>
              </a:spcAft>
              <a:buClr>
                <a:srgbClr val="404040"/>
              </a:buClr>
              <a:buSzPts val="1800"/>
              <a:buNone/>
              <a:defRPr/>
            </a:lvl7pPr>
            <a:lvl8pPr lvl="7" algn="l">
              <a:lnSpc>
                <a:spcPct val="90000"/>
              </a:lnSpc>
              <a:spcBef>
                <a:spcPts val="0"/>
              </a:spcBef>
              <a:spcAft>
                <a:spcPts val="0"/>
              </a:spcAft>
              <a:buClr>
                <a:srgbClr val="404040"/>
              </a:buClr>
              <a:buSzPts val="1800"/>
              <a:buNone/>
              <a:defRPr/>
            </a:lvl8pPr>
            <a:lvl9pPr lvl="8" algn="l">
              <a:lnSpc>
                <a:spcPct val="90000"/>
              </a:lnSpc>
              <a:spcBef>
                <a:spcPts val="0"/>
              </a:spcBef>
              <a:spcAft>
                <a:spcPts val="0"/>
              </a:spcAft>
              <a:buClr>
                <a:srgbClr val="404040"/>
              </a:buClr>
              <a:buSzPts val="1800"/>
              <a:buNone/>
              <a:defRPr/>
            </a:lvl9pPr>
          </a:lstStyle>
          <a:p/>
        </p:txBody>
      </p:sp>
      <p:sp>
        <p:nvSpPr>
          <p:cNvPr id="21" name="Google Shape;21;p12"/>
          <p:cNvSpPr txBox="1"/>
          <p:nvPr>
            <p:ph idx="1" type="body"/>
          </p:nvPr>
        </p:nvSpPr>
        <p:spPr>
          <a:xfrm>
            <a:off x="1097280" y="2108200"/>
            <a:ext cx="10058401" cy="3760892"/>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1200"/>
              </a:spcBef>
              <a:spcAft>
                <a:spcPts val="0"/>
              </a:spcAft>
              <a:buClr>
                <a:srgbClr val="3F3F3F"/>
              </a:buClr>
              <a:buSzPts val="1800"/>
              <a:buChar char="◦"/>
              <a:defRPr/>
            </a:lvl2pPr>
            <a:lvl3pPr indent="-342900" lvl="2" marL="1371600" algn="l">
              <a:lnSpc>
                <a:spcPct val="100000"/>
              </a:lnSpc>
              <a:spcBef>
                <a:spcPts val="1200"/>
              </a:spcBef>
              <a:spcAft>
                <a:spcPts val="0"/>
              </a:spcAft>
              <a:buClr>
                <a:srgbClr val="3F3F3F"/>
              </a:buClr>
              <a:buSzPts val="1800"/>
              <a:buChar char="◦"/>
              <a:defRPr/>
            </a:lvl3pPr>
            <a:lvl4pPr indent="-342900" lvl="3" marL="1828800" algn="l">
              <a:lnSpc>
                <a:spcPct val="100000"/>
              </a:lnSpc>
              <a:spcBef>
                <a:spcPts val="1200"/>
              </a:spcBef>
              <a:spcAft>
                <a:spcPts val="0"/>
              </a:spcAft>
              <a:buClr>
                <a:srgbClr val="3F3F3F"/>
              </a:buClr>
              <a:buSzPts val="1800"/>
              <a:buChar char="◦"/>
              <a:defRPr/>
            </a:lvl4pPr>
            <a:lvl5pPr indent="-342900" lvl="4" marL="2286000" algn="l">
              <a:lnSpc>
                <a:spcPct val="100000"/>
              </a:lnSpc>
              <a:spcBef>
                <a:spcPts val="1200"/>
              </a:spcBef>
              <a:spcAft>
                <a:spcPts val="0"/>
              </a:spcAft>
              <a:buClr>
                <a:srgbClr val="3F3F3F"/>
              </a:buClr>
              <a:buSzPts val="1800"/>
              <a:buChar char="◦"/>
              <a:defRPr/>
            </a:lvl5pPr>
            <a:lvl6pPr indent="-342900" lvl="5" marL="2743200" algn="l">
              <a:lnSpc>
                <a:spcPct val="100000"/>
              </a:lnSpc>
              <a:spcBef>
                <a:spcPts val="1200"/>
              </a:spcBef>
              <a:spcAft>
                <a:spcPts val="0"/>
              </a:spcAft>
              <a:buSzPts val="1800"/>
              <a:buChar char="◦"/>
              <a:defRPr/>
            </a:lvl6pPr>
            <a:lvl7pPr indent="-342900" lvl="6" marL="3200400" algn="l">
              <a:lnSpc>
                <a:spcPct val="100000"/>
              </a:lnSpc>
              <a:spcBef>
                <a:spcPts val="1200"/>
              </a:spcBef>
              <a:spcAft>
                <a:spcPts val="0"/>
              </a:spcAft>
              <a:buSzPts val="1800"/>
              <a:buChar char="◦"/>
              <a:defRPr/>
            </a:lvl7pPr>
            <a:lvl8pPr indent="-342900" lvl="7" marL="3657600" algn="l">
              <a:lnSpc>
                <a:spcPct val="100000"/>
              </a:lnSpc>
              <a:spcBef>
                <a:spcPts val="1200"/>
              </a:spcBef>
              <a:spcAft>
                <a:spcPts val="0"/>
              </a:spcAft>
              <a:buSzPts val="1800"/>
              <a:buChar char="◦"/>
              <a:defRPr/>
            </a:lvl8pPr>
            <a:lvl9pPr indent="-342900" lvl="8" marL="4114800" algn="l">
              <a:lnSpc>
                <a:spcPct val="100000"/>
              </a:lnSpc>
              <a:spcBef>
                <a:spcPts val="1200"/>
              </a:spcBef>
              <a:spcAft>
                <a:spcPts val="0"/>
              </a:spcAft>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105" name="Shape 105"/>
        <p:cNvGrpSpPr/>
        <p:nvPr/>
      </p:nvGrpSpPr>
      <p:grpSpPr>
        <a:xfrm>
          <a:off x="0" y="0"/>
          <a:ext cx="0" cy="0"/>
          <a:chOff x="0" y="0"/>
          <a:chExt cx="0" cy="0"/>
        </a:xfrm>
      </p:grpSpPr>
      <p:sp>
        <p:nvSpPr>
          <p:cNvPr id="106" name="Google Shape;106;g3a1466748c9_0_328"/>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3a1466748c9_0_328"/>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3a1466748c9_0_328"/>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2400"/>
              <a:buNone/>
              <a:defRPr sz="2400" cap="none">
                <a:solidFill>
                  <a:schemeClr val="dk1"/>
                </a:solidFill>
                <a:latin typeface="Calibri"/>
                <a:ea typeface="Calibri"/>
                <a:cs typeface="Calibri"/>
                <a:sym typeface="Calibri"/>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109" name="Google Shape;109;g3a1466748c9_0_328"/>
          <p:cNvCxnSpPr/>
          <p:nvPr/>
        </p:nvCxnSpPr>
        <p:spPr>
          <a:xfrm>
            <a:off x="1207658" y="4485132"/>
            <a:ext cx="9875400" cy="0"/>
          </a:xfrm>
          <a:prstGeom prst="straightConnector1">
            <a:avLst/>
          </a:prstGeom>
          <a:noFill/>
          <a:ln cap="flat" cmpd="sng" w="12700">
            <a:solidFill>
              <a:srgbClr val="3F3F3F"/>
            </a:solidFill>
            <a:prstDash val="solid"/>
            <a:round/>
            <a:headEnd len="sm" w="sm" type="none"/>
            <a:tailEnd len="sm" w="sm" type="none"/>
          </a:ln>
        </p:spPr>
      </p:cxnSp>
      <p:sp>
        <p:nvSpPr>
          <p:cNvPr id="110" name="Google Shape;110;g3a1466748c9_0_328"/>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g3a1466748c9_0_334"/>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3a1466748c9_0_33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14" name="Shape 114"/>
        <p:cNvGrpSpPr/>
        <p:nvPr/>
      </p:nvGrpSpPr>
      <p:grpSpPr>
        <a:xfrm>
          <a:off x="0" y="0"/>
          <a:ext cx="0" cy="0"/>
          <a:chOff x="0" y="0"/>
          <a:chExt cx="0" cy="0"/>
        </a:xfrm>
      </p:grpSpPr>
      <p:sp>
        <p:nvSpPr>
          <p:cNvPr id="115" name="Google Shape;115;g3a1466748c9_0_337"/>
          <p:cNvSpPr/>
          <p:nvPr/>
        </p:nvSpPr>
        <p:spPr>
          <a:xfrm>
            <a:off x="16" y="0"/>
            <a:ext cx="4654200" cy="68580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3a1466748c9_0_337"/>
          <p:cNvSpPr txBox="1"/>
          <p:nvPr>
            <p:ph type="title"/>
          </p:nvPr>
        </p:nvSpPr>
        <p:spPr>
          <a:xfrm>
            <a:off x="643466" y="786383"/>
            <a:ext cx="3517500" cy="2094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3a1466748c9_0_337"/>
          <p:cNvSpPr txBox="1"/>
          <p:nvPr>
            <p:ph idx="1" type="body"/>
          </p:nvPr>
        </p:nvSpPr>
        <p:spPr>
          <a:xfrm>
            <a:off x="5458984" y="812799"/>
            <a:ext cx="5928300" cy="5294700"/>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8" name="Google Shape;118;g3a1466748c9_0_337"/>
          <p:cNvSpPr txBox="1"/>
          <p:nvPr>
            <p:ph idx="2" type="body"/>
          </p:nvPr>
        </p:nvSpPr>
        <p:spPr>
          <a:xfrm>
            <a:off x="643465" y="3043050"/>
            <a:ext cx="3517500" cy="30645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19" name="Google Shape;119;g3a1466748c9_0_337"/>
          <p:cNvSpPr txBox="1"/>
          <p:nvPr>
            <p:ph idx="11" type="ftr"/>
          </p:nvPr>
        </p:nvSpPr>
        <p:spPr>
          <a:xfrm>
            <a:off x="5458983" y="6446520"/>
            <a:ext cx="53340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0" name="Shape 120"/>
        <p:cNvGrpSpPr/>
        <p:nvPr/>
      </p:nvGrpSpPr>
      <p:grpSpPr>
        <a:xfrm>
          <a:off x="0" y="0"/>
          <a:ext cx="0" cy="0"/>
          <a:chOff x="0" y="0"/>
          <a:chExt cx="0" cy="0"/>
        </a:xfrm>
      </p:grpSpPr>
      <p:sp>
        <p:nvSpPr>
          <p:cNvPr id="121" name="Google Shape;121;g3a1466748c9_0_343"/>
          <p:cNvSpPr/>
          <p:nvPr/>
        </p:nvSpPr>
        <p:spPr>
          <a:xfrm>
            <a:off x="0" y="4578350"/>
            <a:ext cx="12188700" cy="22797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3a1466748c9_0_343"/>
          <p:cNvSpPr/>
          <p:nvPr>
            <p:ph idx="2" type="pic"/>
          </p:nvPr>
        </p:nvSpPr>
        <p:spPr>
          <a:xfrm>
            <a:off x="15" y="0"/>
            <a:ext cx="12192000" cy="4578300"/>
          </a:xfrm>
          <a:prstGeom prst="rect">
            <a:avLst/>
          </a:prstGeom>
          <a:solidFill>
            <a:srgbClr val="D8D8D8"/>
          </a:solidFill>
          <a:ln>
            <a:noFill/>
          </a:ln>
        </p:spPr>
      </p:sp>
      <p:sp>
        <p:nvSpPr>
          <p:cNvPr id="123" name="Google Shape;123;g3a1466748c9_0_343"/>
          <p:cNvSpPr txBox="1"/>
          <p:nvPr>
            <p:ph type="title"/>
          </p:nvPr>
        </p:nvSpPr>
        <p:spPr>
          <a:xfrm>
            <a:off x="1097279" y="4799362"/>
            <a:ext cx="10113600" cy="7437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g3a1466748c9_0_343"/>
          <p:cNvSpPr txBox="1"/>
          <p:nvPr>
            <p:ph idx="1" type="body"/>
          </p:nvPr>
        </p:nvSpPr>
        <p:spPr>
          <a:xfrm>
            <a:off x="1097279" y="5715000"/>
            <a:ext cx="10113300" cy="609600"/>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25" name="Google Shape;125;g3a1466748c9_0_343"/>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sp>
        <p:nvSpPr>
          <p:cNvPr id="127" name="Google Shape;127;g3a1466748c9_0_349"/>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g3a1466748c9_0_349"/>
          <p:cNvSpPr txBox="1"/>
          <p:nvPr>
            <p:ph idx="1" type="body"/>
          </p:nvPr>
        </p:nvSpPr>
        <p:spPr>
          <a:xfrm rot="5400000">
            <a:off x="4246080" y="-1040599"/>
            <a:ext cx="3760800" cy="10058400"/>
          </a:xfrm>
          <a:prstGeom prst="rect">
            <a:avLst/>
          </a:prstGeom>
          <a:noFill/>
          <a:ln>
            <a:noFill/>
          </a:ln>
        </p:spPr>
        <p:txBody>
          <a:bodyPr anchorCtr="0" anchor="t" bIns="0" lIns="45700" spcFirstLastPara="1" rIns="45700" wrap="square" tIns="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9" name="Google Shape;129;g3a1466748c9_0_349"/>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0" name="Shape 130"/>
        <p:cNvGrpSpPr/>
        <p:nvPr/>
      </p:nvGrpSpPr>
      <p:grpSpPr>
        <a:xfrm>
          <a:off x="0" y="0"/>
          <a:ext cx="0" cy="0"/>
          <a:chOff x="0" y="0"/>
          <a:chExt cx="0" cy="0"/>
        </a:xfrm>
      </p:grpSpPr>
      <p:sp>
        <p:nvSpPr>
          <p:cNvPr id="131" name="Google Shape;131;g3a1466748c9_0_353"/>
          <p:cNvSpPr/>
          <p:nvPr/>
        </p:nvSpPr>
        <p:spPr>
          <a:xfrm>
            <a:off x="3175" y="6400800"/>
            <a:ext cx="12188700" cy="457200"/>
          </a:xfrm>
          <a:prstGeom prst="rect">
            <a:avLst/>
          </a:prstGeom>
          <a:solidFill>
            <a:srgbClr val="007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g3a1466748c9_0_353"/>
          <p:cNvSpPr txBox="1"/>
          <p:nvPr>
            <p:ph type="title"/>
          </p:nvPr>
        </p:nvSpPr>
        <p:spPr>
          <a:xfrm rot="5400000">
            <a:off x="7159350" y="1977852"/>
            <a:ext cx="5760000"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g3a1466748c9_0_353"/>
          <p:cNvSpPr txBox="1"/>
          <p:nvPr>
            <p:ph idx="1" type="body"/>
          </p:nvPr>
        </p:nvSpPr>
        <p:spPr>
          <a:xfrm rot="5400000">
            <a:off x="1825350" y="-574848"/>
            <a:ext cx="5760000" cy="7734300"/>
          </a:xfrm>
          <a:prstGeom prst="rect">
            <a:avLst/>
          </a:prstGeom>
          <a:noFill/>
          <a:ln>
            <a:noFill/>
          </a:ln>
        </p:spPr>
        <p:txBody>
          <a:bodyPr anchorCtr="0" anchor="t" bIns="0" lIns="45700" spcFirstLastPara="1" rIns="45700" wrap="square" tIns="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4" name="Google Shape;134;g3a1466748c9_0_353"/>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2" name="Shape 142"/>
        <p:cNvGrpSpPr/>
        <p:nvPr/>
      </p:nvGrpSpPr>
      <p:grpSpPr>
        <a:xfrm>
          <a:off x="0" y="0"/>
          <a:ext cx="0" cy="0"/>
          <a:chOff x="0" y="0"/>
          <a:chExt cx="0" cy="0"/>
        </a:xfrm>
      </p:grpSpPr>
      <p:sp>
        <p:nvSpPr>
          <p:cNvPr id="143" name="Google Shape;143;g3a1466748c9_0_78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g3a1466748c9_0_781"/>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45" name="Google Shape;145;g3a1466748c9_0_781"/>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6" name="Shape 146"/>
        <p:cNvGrpSpPr/>
        <p:nvPr/>
      </p:nvGrpSpPr>
      <p:grpSpPr>
        <a:xfrm>
          <a:off x="0" y="0"/>
          <a:ext cx="0" cy="0"/>
          <a:chOff x="0" y="0"/>
          <a:chExt cx="0" cy="0"/>
        </a:xfrm>
      </p:grpSpPr>
      <p:sp>
        <p:nvSpPr>
          <p:cNvPr id="147" name="Google Shape;147;g3a1466748c9_0_785"/>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3a1466748c9_0_785"/>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49" name="Google Shape;149;g3a1466748c9_0_785"/>
          <p:cNvPicPr preferRelativeResize="0"/>
          <p:nvPr/>
        </p:nvPicPr>
        <p:blipFill rotWithShape="1">
          <a:blip r:embed="rId2">
            <a:alphaModFix/>
          </a:blip>
          <a:srcRect b="0" l="0" r="0" t="0"/>
          <a:stretch/>
        </p:blipFill>
        <p:spPr>
          <a:xfrm>
            <a:off x="9609990" y="6483184"/>
            <a:ext cx="1545690" cy="27908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showMasterSp="0">
  <p:cSld name="BLANK_1">
    <p:spTree>
      <p:nvGrpSpPr>
        <p:cNvPr id="150" name="Shape 150"/>
        <p:cNvGrpSpPr/>
        <p:nvPr/>
      </p:nvGrpSpPr>
      <p:grpSpPr>
        <a:xfrm>
          <a:off x="0" y="0"/>
          <a:ext cx="0" cy="0"/>
          <a:chOff x="0" y="0"/>
          <a:chExt cx="0" cy="0"/>
        </a:xfrm>
      </p:grpSpPr>
      <p:sp>
        <p:nvSpPr>
          <p:cNvPr id="151" name="Google Shape;151;g3a1466748c9_0_789"/>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3a1466748c9_0_789"/>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53" name="Google Shape;153;g3a1466748c9_0_789"/>
          <p:cNvPicPr preferRelativeResize="0"/>
          <p:nvPr/>
        </p:nvPicPr>
        <p:blipFill rotWithShape="1">
          <a:blip r:embed="rId2">
            <a:alphaModFix/>
          </a:blip>
          <a:srcRect b="0" l="0" r="0" t="0"/>
          <a:stretch/>
        </p:blipFill>
        <p:spPr>
          <a:xfrm>
            <a:off x="9609990" y="6483184"/>
            <a:ext cx="1545690" cy="27908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_2">
    <p:spTree>
      <p:nvGrpSpPr>
        <p:cNvPr id="154" name="Shape 154"/>
        <p:cNvGrpSpPr/>
        <p:nvPr/>
      </p:nvGrpSpPr>
      <p:grpSpPr>
        <a:xfrm>
          <a:off x="0" y="0"/>
          <a:ext cx="0" cy="0"/>
          <a:chOff x="0" y="0"/>
          <a:chExt cx="0" cy="0"/>
        </a:xfrm>
      </p:grpSpPr>
      <p:sp>
        <p:nvSpPr>
          <p:cNvPr id="155" name="Google Shape;155;g3a1466748c9_0_793"/>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3a1466748c9_0_793"/>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57" name="Google Shape;157;g3a1466748c9_0_793"/>
          <p:cNvPicPr preferRelativeResize="0"/>
          <p:nvPr/>
        </p:nvPicPr>
        <p:blipFill rotWithShape="1">
          <a:blip r:embed="rId2">
            <a:alphaModFix/>
          </a:blip>
          <a:srcRect b="0" l="0" r="0" t="0"/>
          <a:stretch/>
        </p:blipFill>
        <p:spPr>
          <a:xfrm>
            <a:off x="9609990" y="6483184"/>
            <a:ext cx="1545690" cy="2790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sp>
        <p:nvSpPr>
          <p:cNvPr id="23" name="Google Shape;23;p13"/>
          <p:cNvSpPr/>
          <p:nvPr/>
        </p:nvSpPr>
        <p:spPr>
          <a:xfrm>
            <a:off x="3175" y="6400800"/>
            <a:ext cx="12188825" cy="457200"/>
          </a:xfrm>
          <a:prstGeom prst="rect">
            <a:avLst/>
          </a:prstGeom>
          <a:solidFill>
            <a:srgbClr val="007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 name="Google Shape;24;p1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200"/>
              </a:spcBef>
              <a:spcAft>
                <a:spcPts val="0"/>
              </a:spcAft>
              <a:buSzPts val="2400"/>
              <a:buNone/>
              <a:defRPr sz="2400" cap="none">
                <a:solidFill>
                  <a:schemeClr val="dk1"/>
                </a:solidFill>
                <a:latin typeface="Calibri"/>
                <a:ea typeface="Calibri"/>
                <a:cs typeface="Calibri"/>
                <a:sym typeface="Calibri"/>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26" name="Google Shape;26;p13"/>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7" name="Google Shape;27;p1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158" name="Shape 158"/>
        <p:cNvGrpSpPr/>
        <p:nvPr/>
      </p:nvGrpSpPr>
      <p:grpSpPr>
        <a:xfrm>
          <a:off x="0" y="0"/>
          <a:ext cx="0" cy="0"/>
          <a:chOff x="0" y="0"/>
          <a:chExt cx="0" cy="0"/>
        </a:xfrm>
      </p:grpSpPr>
      <p:sp>
        <p:nvSpPr>
          <p:cNvPr id="159" name="Google Shape;159;g3a1466748c9_0_797"/>
          <p:cNvSpPr txBox="1"/>
          <p:nvPr>
            <p:ph type="title"/>
          </p:nvPr>
        </p:nvSpPr>
        <p:spPr>
          <a:xfrm>
            <a:off x="1097280" y="286603"/>
            <a:ext cx="10058400" cy="14508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404040"/>
              </a:buClr>
              <a:buSzPts val="1800"/>
              <a:buFont typeface="Arial"/>
              <a:buNone/>
              <a:defRPr/>
            </a:lvl1pPr>
            <a:lvl2pPr lvl="1" algn="l">
              <a:lnSpc>
                <a:spcPct val="90000"/>
              </a:lnSpc>
              <a:spcBef>
                <a:spcPts val="0"/>
              </a:spcBef>
              <a:spcAft>
                <a:spcPts val="0"/>
              </a:spcAft>
              <a:buClr>
                <a:srgbClr val="404040"/>
              </a:buClr>
              <a:buSzPts val="1800"/>
              <a:buNone/>
              <a:defRPr/>
            </a:lvl2pPr>
            <a:lvl3pPr lvl="2" algn="l">
              <a:lnSpc>
                <a:spcPct val="90000"/>
              </a:lnSpc>
              <a:spcBef>
                <a:spcPts val="0"/>
              </a:spcBef>
              <a:spcAft>
                <a:spcPts val="0"/>
              </a:spcAft>
              <a:buClr>
                <a:srgbClr val="404040"/>
              </a:buClr>
              <a:buSzPts val="1800"/>
              <a:buNone/>
              <a:defRPr/>
            </a:lvl3pPr>
            <a:lvl4pPr lvl="3" algn="l">
              <a:lnSpc>
                <a:spcPct val="90000"/>
              </a:lnSpc>
              <a:spcBef>
                <a:spcPts val="0"/>
              </a:spcBef>
              <a:spcAft>
                <a:spcPts val="0"/>
              </a:spcAft>
              <a:buClr>
                <a:srgbClr val="404040"/>
              </a:buClr>
              <a:buSzPts val="1800"/>
              <a:buNone/>
              <a:defRPr/>
            </a:lvl4pPr>
            <a:lvl5pPr lvl="4" algn="l">
              <a:lnSpc>
                <a:spcPct val="90000"/>
              </a:lnSpc>
              <a:spcBef>
                <a:spcPts val="0"/>
              </a:spcBef>
              <a:spcAft>
                <a:spcPts val="0"/>
              </a:spcAft>
              <a:buClr>
                <a:srgbClr val="404040"/>
              </a:buClr>
              <a:buSzPts val="1800"/>
              <a:buNone/>
              <a:defRPr/>
            </a:lvl5pPr>
            <a:lvl6pPr lvl="5" algn="l">
              <a:lnSpc>
                <a:spcPct val="90000"/>
              </a:lnSpc>
              <a:spcBef>
                <a:spcPts val="0"/>
              </a:spcBef>
              <a:spcAft>
                <a:spcPts val="0"/>
              </a:spcAft>
              <a:buClr>
                <a:srgbClr val="404040"/>
              </a:buClr>
              <a:buSzPts val="1800"/>
              <a:buNone/>
              <a:defRPr/>
            </a:lvl6pPr>
            <a:lvl7pPr lvl="6" algn="l">
              <a:lnSpc>
                <a:spcPct val="90000"/>
              </a:lnSpc>
              <a:spcBef>
                <a:spcPts val="0"/>
              </a:spcBef>
              <a:spcAft>
                <a:spcPts val="0"/>
              </a:spcAft>
              <a:buClr>
                <a:srgbClr val="404040"/>
              </a:buClr>
              <a:buSzPts val="1800"/>
              <a:buNone/>
              <a:defRPr/>
            </a:lvl7pPr>
            <a:lvl8pPr lvl="7" algn="l">
              <a:lnSpc>
                <a:spcPct val="90000"/>
              </a:lnSpc>
              <a:spcBef>
                <a:spcPts val="0"/>
              </a:spcBef>
              <a:spcAft>
                <a:spcPts val="0"/>
              </a:spcAft>
              <a:buClr>
                <a:srgbClr val="404040"/>
              </a:buClr>
              <a:buSzPts val="1800"/>
              <a:buNone/>
              <a:defRPr/>
            </a:lvl8pPr>
            <a:lvl9pPr lvl="8" algn="l">
              <a:lnSpc>
                <a:spcPct val="90000"/>
              </a:lnSpc>
              <a:spcBef>
                <a:spcPts val="0"/>
              </a:spcBef>
              <a:spcAft>
                <a:spcPts val="0"/>
              </a:spcAft>
              <a:buClr>
                <a:srgbClr val="404040"/>
              </a:buClr>
              <a:buSzPts val="1800"/>
              <a:buNone/>
              <a:defRPr/>
            </a:lvl9pPr>
          </a:lstStyle>
          <a:p/>
        </p:txBody>
      </p:sp>
      <p:sp>
        <p:nvSpPr>
          <p:cNvPr id="160" name="Google Shape;160;g3a1466748c9_0_797"/>
          <p:cNvSpPr txBox="1"/>
          <p:nvPr>
            <p:ph idx="1" type="body"/>
          </p:nvPr>
        </p:nvSpPr>
        <p:spPr>
          <a:xfrm>
            <a:off x="1097280" y="2108200"/>
            <a:ext cx="10058400" cy="37608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1200"/>
              </a:spcBef>
              <a:spcAft>
                <a:spcPts val="0"/>
              </a:spcAft>
              <a:buClr>
                <a:srgbClr val="3F3F3F"/>
              </a:buClr>
              <a:buSzPts val="1800"/>
              <a:buChar char="◦"/>
              <a:defRPr/>
            </a:lvl2pPr>
            <a:lvl3pPr indent="-342900" lvl="2" marL="1371600" algn="l">
              <a:lnSpc>
                <a:spcPct val="100000"/>
              </a:lnSpc>
              <a:spcBef>
                <a:spcPts val="1200"/>
              </a:spcBef>
              <a:spcAft>
                <a:spcPts val="0"/>
              </a:spcAft>
              <a:buClr>
                <a:srgbClr val="3F3F3F"/>
              </a:buClr>
              <a:buSzPts val="1800"/>
              <a:buChar char="◦"/>
              <a:defRPr/>
            </a:lvl3pPr>
            <a:lvl4pPr indent="-342900" lvl="3" marL="1828800" algn="l">
              <a:lnSpc>
                <a:spcPct val="100000"/>
              </a:lnSpc>
              <a:spcBef>
                <a:spcPts val="1200"/>
              </a:spcBef>
              <a:spcAft>
                <a:spcPts val="0"/>
              </a:spcAft>
              <a:buClr>
                <a:srgbClr val="3F3F3F"/>
              </a:buClr>
              <a:buSzPts val="1800"/>
              <a:buChar char="◦"/>
              <a:defRPr/>
            </a:lvl4pPr>
            <a:lvl5pPr indent="-342900" lvl="4" marL="2286000" algn="l">
              <a:lnSpc>
                <a:spcPct val="100000"/>
              </a:lnSpc>
              <a:spcBef>
                <a:spcPts val="1200"/>
              </a:spcBef>
              <a:spcAft>
                <a:spcPts val="0"/>
              </a:spcAft>
              <a:buClr>
                <a:srgbClr val="3F3F3F"/>
              </a:buClr>
              <a:buSzPts val="1800"/>
              <a:buChar char="◦"/>
              <a:defRPr/>
            </a:lvl5pPr>
            <a:lvl6pPr indent="-342900" lvl="5" marL="2743200" algn="l">
              <a:lnSpc>
                <a:spcPct val="100000"/>
              </a:lnSpc>
              <a:spcBef>
                <a:spcPts val="1200"/>
              </a:spcBef>
              <a:spcAft>
                <a:spcPts val="0"/>
              </a:spcAft>
              <a:buSzPts val="1800"/>
              <a:buChar char="◦"/>
              <a:defRPr/>
            </a:lvl6pPr>
            <a:lvl7pPr indent="-342900" lvl="6" marL="3200400" algn="l">
              <a:lnSpc>
                <a:spcPct val="100000"/>
              </a:lnSpc>
              <a:spcBef>
                <a:spcPts val="1200"/>
              </a:spcBef>
              <a:spcAft>
                <a:spcPts val="0"/>
              </a:spcAft>
              <a:buSzPts val="1800"/>
              <a:buChar char="◦"/>
              <a:defRPr/>
            </a:lvl7pPr>
            <a:lvl8pPr indent="-342900" lvl="7" marL="3657600" algn="l">
              <a:lnSpc>
                <a:spcPct val="100000"/>
              </a:lnSpc>
              <a:spcBef>
                <a:spcPts val="1200"/>
              </a:spcBef>
              <a:spcAft>
                <a:spcPts val="0"/>
              </a:spcAft>
              <a:buSzPts val="1800"/>
              <a:buChar char="◦"/>
              <a:defRPr/>
            </a:lvl8pPr>
            <a:lvl9pPr indent="-342900" lvl="8" marL="4114800" algn="l">
              <a:lnSpc>
                <a:spcPct val="100000"/>
              </a:lnSpc>
              <a:spcBef>
                <a:spcPts val="1200"/>
              </a:spcBef>
              <a:spcAft>
                <a:spcPts val="0"/>
              </a:spcAft>
              <a:buSzPts val="1800"/>
              <a:buChar char="◦"/>
              <a:defRPr/>
            </a:lvl9pPr>
          </a:lstStyle>
          <a:p/>
        </p:txBody>
      </p:sp>
      <p:sp>
        <p:nvSpPr>
          <p:cNvPr id="161" name="Google Shape;161;g3a1466748c9_0_797"/>
          <p:cNvSpPr txBox="1"/>
          <p:nvPr>
            <p:ph idx="12" type="sldNum"/>
          </p:nvPr>
        </p:nvSpPr>
        <p:spPr>
          <a:xfrm>
            <a:off x="5892800" y="6172200"/>
            <a:ext cx="2844900" cy="2769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
        <p:nvSpPr>
          <p:cNvPr id="163" name="Google Shape;163;g3a1466748c9_0_80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g3a1466748c9_0_801"/>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5" name="Shape 165"/>
        <p:cNvGrpSpPr/>
        <p:nvPr/>
      </p:nvGrpSpPr>
      <p:grpSpPr>
        <a:xfrm>
          <a:off x="0" y="0"/>
          <a:ext cx="0" cy="0"/>
          <a:chOff x="0" y="0"/>
          <a:chExt cx="0" cy="0"/>
        </a:xfrm>
      </p:grpSpPr>
      <p:sp>
        <p:nvSpPr>
          <p:cNvPr id="166" name="Google Shape;166;g3a1466748c9_0_804"/>
          <p:cNvSpPr/>
          <p:nvPr/>
        </p:nvSpPr>
        <p:spPr>
          <a:xfrm>
            <a:off x="3175" y="6400800"/>
            <a:ext cx="12188700" cy="457200"/>
          </a:xfrm>
          <a:prstGeom prst="rect">
            <a:avLst/>
          </a:prstGeom>
          <a:solidFill>
            <a:srgbClr val="007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7" name="Google Shape;167;g3a1466748c9_0_804"/>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g3a1466748c9_0_804"/>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69" name="Google Shape;169;g3a1466748c9_0_804"/>
          <p:cNvCxnSpPr/>
          <p:nvPr/>
        </p:nvCxnSpPr>
        <p:spPr>
          <a:xfrm>
            <a:off x="1207658" y="4474741"/>
            <a:ext cx="9875400" cy="0"/>
          </a:xfrm>
          <a:prstGeom prst="straightConnector1">
            <a:avLst/>
          </a:prstGeom>
          <a:noFill/>
          <a:ln cap="flat" cmpd="sng" w="12700">
            <a:solidFill>
              <a:srgbClr val="3F3F3F"/>
            </a:solidFill>
            <a:prstDash val="solid"/>
            <a:round/>
            <a:headEnd len="sm" w="sm" type="none"/>
            <a:tailEnd len="sm" w="sm" type="none"/>
          </a:ln>
        </p:spPr>
      </p:cxnSp>
      <p:sp>
        <p:nvSpPr>
          <p:cNvPr id="170" name="Google Shape;170;g3a1466748c9_0_80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171" name="Shape 171"/>
        <p:cNvGrpSpPr/>
        <p:nvPr/>
      </p:nvGrpSpPr>
      <p:grpSpPr>
        <a:xfrm>
          <a:off x="0" y="0"/>
          <a:ext cx="0" cy="0"/>
          <a:chOff x="0" y="0"/>
          <a:chExt cx="0" cy="0"/>
        </a:xfrm>
      </p:grpSpPr>
      <p:sp>
        <p:nvSpPr>
          <p:cNvPr id="172" name="Google Shape;172;g3a1466748c9_0_810"/>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3a1466748c9_0_810"/>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3a1466748c9_0_810"/>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2400"/>
              <a:buNone/>
              <a:defRPr sz="2400" cap="none">
                <a:solidFill>
                  <a:schemeClr val="dk1"/>
                </a:solidFill>
                <a:latin typeface="Arial"/>
                <a:ea typeface="Arial"/>
                <a:cs typeface="Arial"/>
                <a:sym typeface="Arial"/>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175" name="Google Shape;175;g3a1466748c9_0_810"/>
          <p:cNvCxnSpPr/>
          <p:nvPr/>
        </p:nvCxnSpPr>
        <p:spPr>
          <a:xfrm>
            <a:off x="1207658" y="4485132"/>
            <a:ext cx="9875400" cy="0"/>
          </a:xfrm>
          <a:prstGeom prst="straightConnector1">
            <a:avLst/>
          </a:prstGeom>
          <a:noFill/>
          <a:ln cap="flat" cmpd="sng" w="12700">
            <a:solidFill>
              <a:srgbClr val="3F3F3F"/>
            </a:solidFill>
            <a:prstDash val="solid"/>
            <a:round/>
            <a:headEnd len="sm" w="sm" type="none"/>
            <a:tailEnd len="sm" w="sm" type="none"/>
          </a:ln>
        </p:spPr>
      </p:cxnSp>
      <p:sp>
        <p:nvSpPr>
          <p:cNvPr id="176" name="Google Shape;176;g3a1466748c9_0_810"/>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7" name="Shape 177"/>
        <p:cNvGrpSpPr/>
        <p:nvPr/>
      </p:nvGrpSpPr>
      <p:grpSpPr>
        <a:xfrm>
          <a:off x="0" y="0"/>
          <a:ext cx="0" cy="0"/>
          <a:chOff x="0" y="0"/>
          <a:chExt cx="0" cy="0"/>
        </a:xfrm>
      </p:grpSpPr>
      <p:sp>
        <p:nvSpPr>
          <p:cNvPr id="178" name="Google Shape;178;g3a1466748c9_0_81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g3a1466748c9_0_816"/>
          <p:cNvSpPr txBox="1"/>
          <p:nvPr>
            <p:ph idx="1" type="body"/>
          </p:nvPr>
        </p:nvSpPr>
        <p:spPr>
          <a:xfrm>
            <a:off x="1097280" y="2120900"/>
            <a:ext cx="4639800" cy="3748200"/>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0" name="Google Shape;180;g3a1466748c9_0_816"/>
          <p:cNvSpPr txBox="1"/>
          <p:nvPr>
            <p:ph idx="2" type="body"/>
          </p:nvPr>
        </p:nvSpPr>
        <p:spPr>
          <a:xfrm>
            <a:off x="6515944" y="2120900"/>
            <a:ext cx="4639800" cy="3748200"/>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1" name="Google Shape;181;g3a1466748c9_0_816"/>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2" name="Shape 182"/>
        <p:cNvGrpSpPr/>
        <p:nvPr/>
      </p:nvGrpSpPr>
      <p:grpSpPr>
        <a:xfrm>
          <a:off x="0" y="0"/>
          <a:ext cx="0" cy="0"/>
          <a:chOff x="0" y="0"/>
          <a:chExt cx="0" cy="0"/>
        </a:xfrm>
      </p:grpSpPr>
      <p:sp>
        <p:nvSpPr>
          <p:cNvPr id="183" name="Google Shape;183;g3a1466748c9_0_82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g3a1466748c9_0_821"/>
          <p:cNvSpPr txBox="1"/>
          <p:nvPr>
            <p:ph idx="1" type="body"/>
          </p:nvPr>
        </p:nvSpPr>
        <p:spPr>
          <a:xfrm>
            <a:off x="1097280" y="2057400"/>
            <a:ext cx="4639800" cy="7362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85" name="Google Shape;185;g3a1466748c9_0_821"/>
          <p:cNvSpPr txBox="1"/>
          <p:nvPr>
            <p:ph idx="2" type="body"/>
          </p:nvPr>
        </p:nvSpPr>
        <p:spPr>
          <a:xfrm>
            <a:off x="1097280" y="2958274"/>
            <a:ext cx="4639800" cy="2910900"/>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6" name="Google Shape;186;g3a1466748c9_0_821"/>
          <p:cNvSpPr txBox="1"/>
          <p:nvPr>
            <p:ph idx="3" type="body"/>
          </p:nvPr>
        </p:nvSpPr>
        <p:spPr>
          <a:xfrm>
            <a:off x="6515944" y="2057400"/>
            <a:ext cx="4639800" cy="7362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87" name="Google Shape;187;g3a1466748c9_0_821"/>
          <p:cNvSpPr txBox="1"/>
          <p:nvPr>
            <p:ph idx="4" type="body"/>
          </p:nvPr>
        </p:nvSpPr>
        <p:spPr>
          <a:xfrm>
            <a:off x="6515944" y="2958273"/>
            <a:ext cx="4639800" cy="2910900"/>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8" name="Google Shape;188;g3a1466748c9_0_821"/>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bg>
      <p:bgPr>
        <a:solidFill>
          <a:srgbClr val="0075BF"/>
        </a:solidFill>
      </p:bgPr>
    </p:bg>
    <p:spTree>
      <p:nvGrpSpPr>
        <p:cNvPr id="189" name="Shape 189"/>
        <p:cNvGrpSpPr/>
        <p:nvPr/>
      </p:nvGrpSpPr>
      <p:grpSpPr>
        <a:xfrm>
          <a:off x="0" y="0"/>
          <a:ext cx="0" cy="0"/>
          <a:chOff x="0" y="0"/>
          <a:chExt cx="0" cy="0"/>
        </a:xfrm>
      </p:grpSpPr>
      <p:sp>
        <p:nvSpPr>
          <p:cNvPr id="190" name="Google Shape;190;g3a1466748c9_0_828"/>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3a1466748c9_0_828"/>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2" name="Google Shape;192;g3a1466748c9_0_828"/>
          <p:cNvPicPr preferRelativeResize="0"/>
          <p:nvPr/>
        </p:nvPicPr>
        <p:blipFill rotWithShape="1">
          <a:blip r:embed="rId2">
            <a:alphaModFix/>
          </a:blip>
          <a:srcRect b="0" l="0" r="0" t="0"/>
          <a:stretch/>
        </p:blipFill>
        <p:spPr>
          <a:xfrm>
            <a:off x="9609990" y="6483184"/>
            <a:ext cx="1545690" cy="27908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93" name="Shape 193"/>
        <p:cNvGrpSpPr/>
        <p:nvPr/>
      </p:nvGrpSpPr>
      <p:grpSpPr>
        <a:xfrm>
          <a:off x="0" y="0"/>
          <a:ext cx="0" cy="0"/>
          <a:chOff x="0" y="0"/>
          <a:chExt cx="0" cy="0"/>
        </a:xfrm>
      </p:grpSpPr>
      <p:sp>
        <p:nvSpPr>
          <p:cNvPr id="194" name="Google Shape;194;g3a1466748c9_0_832"/>
          <p:cNvSpPr/>
          <p:nvPr/>
        </p:nvSpPr>
        <p:spPr>
          <a:xfrm>
            <a:off x="16" y="0"/>
            <a:ext cx="4654200" cy="68580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3a1466748c9_0_832"/>
          <p:cNvSpPr txBox="1"/>
          <p:nvPr>
            <p:ph type="title"/>
          </p:nvPr>
        </p:nvSpPr>
        <p:spPr>
          <a:xfrm>
            <a:off x="643466" y="786383"/>
            <a:ext cx="3517500" cy="2094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g3a1466748c9_0_832"/>
          <p:cNvSpPr txBox="1"/>
          <p:nvPr>
            <p:ph idx="1" type="body"/>
          </p:nvPr>
        </p:nvSpPr>
        <p:spPr>
          <a:xfrm>
            <a:off x="5458984" y="812799"/>
            <a:ext cx="5928300" cy="5294700"/>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97" name="Google Shape;197;g3a1466748c9_0_832"/>
          <p:cNvSpPr txBox="1"/>
          <p:nvPr>
            <p:ph idx="2" type="body"/>
          </p:nvPr>
        </p:nvSpPr>
        <p:spPr>
          <a:xfrm>
            <a:off x="643465" y="3043050"/>
            <a:ext cx="3517500" cy="30645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98" name="Google Shape;198;g3a1466748c9_0_832"/>
          <p:cNvSpPr txBox="1"/>
          <p:nvPr>
            <p:ph idx="11" type="ftr"/>
          </p:nvPr>
        </p:nvSpPr>
        <p:spPr>
          <a:xfrm>
            <a:off x="5458983" y="6446520"/>
            <a:ext cx="53340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99" name="Shape 199"/>
        <p:cNvGrpSpPr/>
        <p:nvPr/>
      </p:nvGrpSpPr>
      <p:grpSpPr>
        <a:xfrm>
          <a:off x="0" y="0"/>
          <a:ext cx="0" cy="0"/>
          <a:chOff x="0" y="0"/>
          <a:chExt cx="0" cy="0"/>
        </a:xfrm>
      </p:grpSpPr>
      <p:sp>
        <p:nvSpPr>
          <p:cNvPr id="200" name="Google Shape;200;g3a1466748c9_0_838"/>
          <p:cNvSpPr/>
          <p:nvPr/>
        </p:nvSpPr>
        <p:spPr>
          <a:xfrm>
            <a:off x="0" y="4578350"/>
            <a:ext cx="12188700" cy="22797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3a1466748c9_0_838"/>
          <p:cNvSpPr/>
          <p:nvPr>
            <p:ph idx="2" type="pic"/>
          </p:nvPr>
        </p:nvSpPr>
        <p:spPr>
          <a:xfrm>
            <a:off x="15" y="0"/>
            <a:ext cx="12192000" cy="4578300"/>
          </a:xfrm>
          <a:prstGeom prst="rect">
            <a:avLst/>
          </a:prstGeom>
          <a:solidFill>
            <a:srgbClr val="D8D8D8"/>
          </a:solidFill>
          <a:ln>
            <a:noFill/>
          </a:ln>
        </p:spPr>
      </p:sp>
      <p:sp>
        <p:nvSpPr>
          <p:cNvPr id="202" name="Google Shape;202;g3a1466748c9_0_838"/>
          <p:cNvSpPr txBox="1"/>
          <p:nvPr>
            <p:ph type="title"/>
          </p:nvPr>
        </p:nvSpPr>
        <p:spPr>
          <a:xfrm>
            <a:off x="1097279" y="4799362"/>
            <a:ext cx="10113600" cy="7437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g3a1466748c9_0_838"/>
          <p:cNvSpPr txBox="1"/>
          <p:nvPr>
            <p:ph idx="1" type="body"/>
          </p:nvPr>
        </p:nvSpPr>
        <p:spPr>
          <a:xfrm>
            <a:off x="1097279" y="5715000"/>
            <a:ext cx="10113300" cy="609600"/>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204" name="Google Shape;204;g3a1466748c9_0_838"/>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5" name="Shape 205"/>
        <p:cNvGrpSpPr/>
        <p:nvPr/>
      </p:nvGrpSpPr>
      <p:grpSpPr>
        <a:xfrm>
          <a:off x="0" y="0"/>
          <a:ext cx="0" cy="0"/>
          <a:chOff x="0" y="0"/>
          <a:chExt cx="0" cy="0"/>
        </a:xfrm>
      </p:grpSpPr>
      <p:sp>
        <p:nvSpPr>
          <p:cNvPr id="206" name="Google Shape;206;g3a1466748c9_0_84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g3a1466748c9_0_844"/>
          <p:cNvSpPr txBox="1"/>
          <p:nvPr>
            <p:ph idx="1" type="body"/>
          </p:nvPr>
        </p:nvSpPr>
        <p:spPr>
          <a:xfrm rot="5400000">
            <a:off x="4246080" y="-1040599"/>
            <a:ext cx="3760800" cy="10058400"/>
          </a:xfrm>
          <a:prstGeom prst="rect">
            <a:avLst/>
          </a:prstGeom>
          <a:noFill/>
          <a:ln>
            <a:noFill/>
          </a:ln>
        </p:spPr>
        <p:txBody>
          <a:bodyPr anchorCtr="0" anchor="t" bIns="0" lIns="45700" spcFirstLastPara="1" rIns="45700" wrap="square" tIns="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08" name="Google Shape;208;g3a1466748c9_0_84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7"/>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09" name="Shape 209"/>
        <p:cNvGrpSpPr/>
        <p:nvPr/>
      </p:nvGrpSpPr>
      <p:grpSpPr>
        <a:xfrm>
          <a:off x="0" y="0"/>
          <a:ext cx="0" cy="0"/>
          <a:chOff x="0" y="0"/>
          <a:chExt cx="0" cy="0"/>
        </a:xfrm>
      </p:grpSpPr>
      <p:sp>
        <p:nvSpPr>
          <p:cNvPr id="210" name="Google Shape;210;g3a1466748c9_0_848"/>
          <p:cNvSpPr/>
          <p:nvPr/>
        </p:nvSpPr>
        <p:spPr>
          <a:xfrm>
            <a:off x="3175" y="6400800"/>
            <a:ext cx="12188700" cy="457200"/>
          </a:xfrm>
          <a:prstGeom prst="rect">
            <a:avLst/>
          </a:prstGeom>
          <a:solidFill>
            <a:srgbClr val="007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1" name="Google Shape;211;g3a1466748c9_0_848"/>
          <p:cNvSpPr txBox="1"/>
          <p:nvPr>
            <p:ph type="title"/>
          </p:nvPr>
        </p:nvSpPr>
        <p:spPr>
          <a:xfrm rot="5400000">
            <a:off x="7159350" y="1977852"/>
            <a:ext cx="5760000"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g3a1466748c9_0_848"/>
          <p:cNvSpPr txBox="1"/>
          <p:nvPr>
            <p:ph idx="1" type="body"/>
          </p:nvPr>
        </p:nvSpPr>
        <p:spPr>
          <a:xfrm rot="5400000">
            <a:off x="1825350" y="-574848"/>
            <a:ext cx="5760000" cy="7734300"/>
          </a:xfrm>
          <a:prstGeom prst="rect">
            <a:avLst/>
          </a:prstGeom>
          <a:noFill/>
          <a:ln>
            <a:noFill/>
          </a:ln>
        </p:spPr>
        <p:txBody>
          <a:bodyPr anchorCtr="0" anchor="t" bIns="0" lIns="45700" spcFirstLastPara="1" rIns="45700" wrap="square" tIns="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13" name="Google Shape;213;g3a1466748c9_0_848"/>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1" name="Shape 31"/>
        <p:cNvGrpSpPr/>
        <p:nvPr/>
      </p:nvGrpSpPr>
      <p:grpSpPr>
        <a:xfrm>
          <a:off x="0" y="0"/>
          <a:ext cx="0" cy="0"/>
          <a:chOff x="0" y="0"/>
          <a:chExt cx="0" cy="0"/>
        </a:xfrm>
      </p:grpSpPr>
      <p:sp>
        <p:nvSpPr>
          <p:cNvPr id="32" name="Google Shape;32;p11"/>
          <p:cNvSpPr/>
          <p:nvPr/>
        </p:nvSpPr>
        <p:spPr>
          <a:xfrm>
            <a:off x="3175" y="6400800"/>
            <a:ext cx="12188825"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11"/>
          <p:cNvPicPr preferRelativeResize="0"/>
          <p:nvPr/>
        </p:nvPicPr>
        <p:blipFill rotWithShape="1">
          <a:blip r:embed="rId2">
            <a:alphaModFix/>
          </a:blip>
          <a:srcRect b="0" l="0" r="0" t="0"/>
          <a:stretch/>
        </p:blipFill>
        <p:spPr>
          <a:xfrm>
            <a:off x="9609990" y="6483184"/>
            <a:ext cx="1545690" cy="27908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4" name="Shape 34"/>
        <p:cNvGrpSpPr/>
        <p:nvPr/>
      </p:nvGrpSpPr>
      <p:grpSpPr>
        <a:xfrm>
          <a:off x="0" y="0"/>
          <a:ext cx="0" cy="0"/>
          <a:chOff x="0" y="0"/>
          <a:chExt cx="0" cy="0"/>
        </a:xfrm>
      </p:grpSpPr>
      <p:sp>
        <p:nvSpPr>
          <p:cNvPr id="35" name="Google Shape;35;p14"/>
          <p:cNvSpPr/>
          <p:nvPr/>
        </p:nvSpPr>
        <p:spPr>
          <a:xfrm>
            <a:off x="3175" y="6400800"/>
            <a:ext cx="12188825"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2400"/>
              <a:buNone/>
              <a:defRPr sz="2400" cap="none">
                <a:solidFill>
                  <a:schemeClr val="dk1"/>
                </a:solidFill>
                <a:latin typeface="Calibri"/>
                <a:ea typeface="Calibri"/>
                <a:cs typeface="Calibri"/>
                <a:sym typeface="Calibri"/>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38" name="Google Shape;38;p14"/>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39" name="Google Shape;39;p1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5"/>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15"/>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1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bg>
      <p:bgPr>
        <a:solidFill>
          <a:srgbClr val="0075BF"/>
        </a:solidFill>
      </p:bgPr>
    </p:bg>
    <p:spTree>
      <p:nvGrpSpPr>
        <p:cNvPr id="45" name="Shape 45"/>
        <p:cNvGrpSpPr/>
        <p:nvPr/>
      </p:nvGrpSpPr>
      <p:grpSpPr>
        <a:xfrm>
          <a:off x="0" y="0"/>
          <a:ext cx="0" cy="0"/>
          <a:chOff x="0" y="0"/>
          <a:chExt cx="0" cy="0"/>
        </a:xfrm>
      </p:grpSpPr>
      <p:sp>
        <p:nvSpPr>
          <p:cNvPr id="46" name="Google Shape;46;p18"/>
          <p:cNvSpPr/>
          <p:nvPr/>
        </p:nvSpPr>
        <p:spPr>
          <a:xfrm>
            <a:off x="3175" y="6400800"/>
            <a:ext cx="12188825"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48" name="Google Shape;48;p18"/>
          <p:cNvPicPr preferRelativeResize="0"/>
          <p:nvPr/>
        </p:nvPicPr>
        <p:blipFill rotWithShape="1">
          <a:blip r:embed="rId2">
            <a:alphaModFix/>
          </a:blip>
          <a:srcRect b="0" l="0" r="0" t="0"/>
          <a:stretch/>
        </p:blipFill>
        <p:spPr>
          <a:xfrm>
            <a:off x="9609990" y="6483184"/>
            <a:ext cx="1545690" cy="27908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9" name="Shape 49"/>
        <p:cNvGrpSpPr/>
        <p:nvPr/>
      </p:nvGrpSpPr>
      <p:grpSpPr>
        <a:xfrm>
          <a:off x="0" y="0"/>
          <a:ext cx="0" cy="0"/>
          <a:chOff x="0" y="0"/>
          <a:chExt cx="0" cy="0"/>
        </a:xfrm>
      </p:grpSpPr>
      <p:sp>
        <p:nvSpPr>
          <p:cNvPr id="50" name="Google Shape;50;p19"/>
          <p:cNvSpPr/>
          <p:nvPr/>
        </p:nvSpPr>
        <p:spPr>
          <a:xfrm>
            <a:off x="16" y="0"/>
            <a:ext cx="4654296" cy="68580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9"/>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19"/>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54" name="Google Shape;54;p19"/>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image" Target="../media/image1.png"/><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theme" Target="../theme/theme3.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0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9pPr>
          </a:lstStyle>
          <a:p/>
        </p:txBody>
      </p:sp>
      <p:cxnSp>
        <p:nvCxnSpPr>
          <p:cNvPr id="12" name="Google Shape;12;p9"/>
          <p:cNvCxnSpPr/>
          <p:nvPr/>
        </p:nvCxnSpPr>
        <p:spPr>
          <a:xfrm>
            <a:off x="1143032" y="1722580"/>
            <a:ext cx="9966900" cy="0"/>
          </a:xfrm>
          <a:prstGeom prst="straightConnector1">
            <a:avLst/>
          </a:prstGeom>
          <a:noFill/>
          <a:ln cap="flat" cmpd="sng" w="12700">
            <a:solidFill>
              <a:srgbClr val="3F3F3F"/>
            </a:solidFill>
            <a:prstDash val="solid"/>
            <a:round/>
            <a:headEnd len="sm" w="sm" type="none"/>
            <a:tailEnd len="sm" w="sm" type="none"/>
          </a:ln>
        </p:spPr>
      </p:cxnSp>
      <p:sp>
        <p:nvSpPr>
          <p:cNvPr id="13" name="Google Shape;13;p9"/>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 name="Google Shape;14;p9"/>
          <p:cNvPicPr preferRelativeResize="0"/>
          <p:nvPr/>
        </p:nvPicPr>
        <p:blipFill rotWithShape="1">
          <a:blip r:embed="rId1">
            <a:alphaModFix/>
          </a:blip>
          <a:srcRect b="0" l="0" r="0" t="0"/>
          <a:stretch/>
        </p:blipFill>
        <p:spPr>
          <a:xfrm>
            <a:off x="9609990" y="6483184"/>
            <a:ext cx="1545690" cy="27908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g3a1466748c9_0_297"/>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lvl1pPr lvl="0" marR="0" algn="l">
              <a:lnSpc>
                <a:spcPct val="90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6" name="Google Shape;76;g3a1466748c9_0_297"/>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rmAutofit/>
          </a:bodyPr>
          <a:lstStyle>
            <a:lvl1pPr indent="-355600" lvl="0" marL="457200" marR="0" algn="l">
              <a:lnSpc>
                <a:spcPct val="10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40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9pPr>
          </a:lstStyle>
          <a:p/>
        </p:txBody>
      </p:sp>
      <p:cxnSp>
        <p:nvCxnSpPr>
          <p:cNvPr id="77" name="Google Shape;77;g3a1466748c9_0_297"/>
          <p:cNvCxnSpPr/>
          <p:nvPr/>
        </p:nvCxnSpPr>
        <p:spPr>
          <a:xfrm>
            <a:off x="1143032" y="1722580"/>
            <a:ext cx="9966900" cy="0"/>
          </a:xfrm>
          <a:prstGeom prst="straightConnector1">
            <a:avLst/>
          </a:prstGeom>
          <a:noFill/>
          <a:ln cap="flat" cmpd="sng" w="12700">
            <a:solidFill>
              <a:srgbClr val="3F3F3F"/>
            </a:solidFill>
            <a:prstDash val="solid"/>
            <a:round/>
            <a:headEnd len="sm" w="sm" type="none"/>
            <a:tailEnd len="sm" w="sm" type="none"/>
          </a:ln>
        </p:spPr>
      </p:cxnSp>
      <p:sp>
        <p:nvSpPr>
          <p:cNvPr id="78" name="Google Shape;78;g3a1466748c9_0_297"/>
          <p:cNvSpPr/>
          <p:nvPr/>
        </p:nvSpPr>
        <p:spPr>
          <a:xfrm>
            <a:off x="3175" y="6400800"/>
            <a:ext cx="12188700" cy="457200"/>
          </a:xfrm>
          <a:prstGeom prst="rect">
            <a:avLst/>
          </a:prstGeom>
          <a:solidFill>
            <a:srgbClr val="007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g3a1466748c9_0_297"/>
          <p:cNvPicPr preferRelativeResize="0"/>
          <p:nvPr/>
        </p:nvPicPr>
        <p:blipFill rotWithShape="1">
          <a:blip r:embed="rId1">
            <a:alphaModFix/>
          </a:blip>
          <a:srcRect b="0" l="0" r="0" t="0"/>
          <a:stretch/>
        </p:blipFill>
        <p:spPr>
          <a:xfrm>
            <a:off x="9609990" y="6483184"/>
            <a:ext cx="1545690" cy="27908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g3a1466748c9_0_774"/>
          <p:cNvSpPr/>
          <p:nvPr/>
        </p:nvSpPr>
        <p:spPr>
          <a:xfrm>
            <a:off x="3175" y="6400800"/>
            <a:ext cx="12188700" cy="457200"/>
          </a:xfrm>
          <a:prstGeom prst="rect">
            <a:avLst/>
          </a:prstGeom>
          <a:solidFill>
            <a:srgbClr val="007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7" name="Google Shape;137;g3a1466748c9_0_77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marR="0" algn="l">
              <a:lnSpc>
                <a:spcPct val="90000"/>
              </a:lnSpc>
              <a:spcBef>
                <a:spcPts val="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 name="Google Shape;138;g3a1466748c9_0_774"/>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rmAutofit/>
          </a:bodyPr>
          <a:lstStyle>
            <a:lvl1pPr indent="-355600" lvl="0" marL="457200" marR="0" algn="l">
              <a:lnSpc>
                <a:spcPct val="100000"/>
              </a:lnSpc>
              <a:spcBef>
                <a:spcPts val="1200"/>
              </a:spcBef>
              <a:spcAft>
                <a:spcPts val="0"/>
              </a:spcAft>
              <a:buClr>
                <a:schemeClr val="accent1"/>
              </a:buClr>
              <a:buSzPts val="2000"/>
              <a:buFont typeface="Arial"/>
              <a:buChar char=" "/>
              <a:defRPr b="0" i="0" sz="2000" u="none" cap="none" strike="noStrike">
                <a:solidFill>
                  <a:srgbClr val="3F3F3F"/>
                </a:solidFill>
                <a:latin typeface="Arial"/>
                <a:ea typeface="Arial"/>
                <a:cs typeface="Arial"/>
                <a:sym typeface="Arial"/>
              </a:defRPr>
            </a:lvl1pPr>
            <a:lvl2pPr indent="-342900" lvl="1" marL="914400" marR="0" algn="l">
              <a:lnSpc>
                <a:spcPct val="100000"/>
              </a:lnSpc>
              <a:spcBef>
                <a:spcPts val="2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2pPr>
            <a:lvl3pPr indent="-317500" lvl="2" marL="1371600" marR="0" algn="l">
              <a:lnSpc>
                <a:spcPct val="100000"/>
              </a:lnSpc>
              <a:spcBef>
                <a:spcPts val="4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3pPr>
            <a:lvl4pPr indent="-317500" lvl="3" marL="1828800" marR="0" algn="l">
              <a:lnSpc>
                <a:spcPct val="100000"/>
              </a:lnSpc>
              <a:spcBef>
                <a:spcPts val="4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4pPr>
            <a:lvl5pPr indent="-317500" lvl="4" marL="2286000" marR="0" algn="l">
              <a:lnSpc>
                <a:spcPct val="100000"/>
              </a:lnSpc>
              <a:spcBef>
                <a:spcPts val="4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5pPr>
            <a:lvl6pPr indent="-317500" lvl="5" marL="2743200" marR="0" algn="l">
              <a:lnSpc>
                <a:spcPct val="90000"/>
              </a:lnSpc>
              <a:spcBef>
                <a:spcPts val="400"/>
              </a:spcBef>
              <a:spcAft>
                <a:spcPts val="0"/>
              </a:spcAft>
              <a:buClr>
                <a:schemeClr val="accent1"/>
              </a:buClr>
              <a:buSzPts val="1400"/>
              <a:buFont typeface="Arial"/>
              <a:buChar char="◦"/>
              <a:defRPr b="0" i="0" sz="1400" u="none" cap="none" strike="noStrike">
                <a:solidFill>
                  <a:srgbClr val="3F3F3F"/>
                </a:solidFill>
                <a:latin typeface="Arial"/>
                <a:ea typeface="Arial"/>
                <a:cs typeface="Arial"/>
                <a:sym typeface="Arial"/>
              </a:defRPr>
            </a:lvl6pPr>
            <a:lvl7pPr indent="-317500" lvl="6" marL="3200400" marR="0" algn="l">
              <a:lnSpc>
                <a:spcPct val="90000"/>
              </a:lnSpc>
              <a:spcBef>
                <a:spcPts val="400"/>
              </a:spcBef>
              <a:spcAft>
                <a:spcPts val="0"/>
              </a:spcAft>
              <a:buClr>
                <a:schemeClr val="accent1"/>
              </a:buClr>
              <a:buSzPts val="1400"/>
              <a:buFont typeface="Arial"/>
              <a:buChar char="◦"/>
              <a:defRPr b="0" i="0" sz="1400" u="none" cap="none" strike="noStrike">
                <a:solidFill>
                  <a:srgbClr val="3F3F3F"/>
                </a:solidFill>
                <a:latin typeface="Arial"/>
                <a:ea typeface="Arial"/>
                <a:cs typeface="Arial"/>
                <a:sym typeface="Arial"/>
              </a:defRPr>
            </a:lvl7pPr>
            <a:lvl8pPr indent="-317500" lvl="7" marL="3657600" marR="0" algn="l">
              <a:lnSpc>
                <a:spcPct val="90000"/>
              </a:lnSpc>
              <a:spcBef>
                <a:spcPts val="400"/>
              </a:spcBef>
              <a:spcAft>
                <a:spcPts val="0"/>
              </a:spcAft>
              <a:buClr>
                <a:schemeClr val="accent1"/>
              </a:buClr>
              <a:buSzPts val="1400"/>
              <a:buFont typeface="Arial"/>
              <a:buChar char="◦"/>
              <a:defRPr b="0" i="0" sz="1400" u="none" cap="none" strike="noStrike">
                <a:solidFill>
                  <a:srgbClr val="3F3F3F"/>
                </a:solidFill>
                <a:latin typeface="Arial"/>
                <a:ea typeface="Arial"/>
                <a:cs typeface="Arial"/>
                <a:sym typeface="Arial"/>
              </a:defRPr>
            </a:lvl8pPr>
            <a:lvl9pPr indent="-317500" lvl="8" marL="4114800" marR="0" algn="l">
              <a:lnSpc>
                <a:spcPct val="90000"/>
              </a:lnSpc>
              <a:spcBef>
                <a:spcPts val="400"/>
              </a:spcBef>
              <a:spcAft>
                <a:spcPts val="400"/>
              </a:spcAft>
              <a:buClr>
                <a:schemeClr val="accent1"/>
              </a:buClr>
              <a:buSzPts val="1400"/>
              <a:buFont typeface="Arial"/>
              <a:buChar char="◦"/>
              <a:defRPr b="0" i="0" sz="1400" u="none" cap="none" strike="noStrike">
                <a:solidFill>
                  <a:srgbClr val="3F3F3F"/>
                </a:solidFill>
                <a:latin typeface="Arial"/>
                <a:ea typeface="Arial"/>
                <a:cs typeface="Arial"/>
                <a:sym typeface="Arial"/>
              </a:defRPr>
            </a:lvl9pPr>
          </a:lstStyle>
          <a:p/>
        </p:txBody>
      </p:sp>
      <p:sp>
        <p:nvSpPr>
          <p:cNvPr id="139" name="Google Shape;139;g3a1466748c9_0_77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cxnSp>
        <p:nvCxnSpPr>
          <p:cNvPr id="140" name="Google Shape;140;g3a1466748c9_0_774"/>
          <p:cNvCxnSpPr/>
          <p:nvPr/>
        </p:nvCxnSpPr>
        <p:spPr>
          <a:xfrm>
            <a:off x="1193532" y="1897380"/>
            <a:ext cx="9966900" cy="0"/>
          </a:xfrm>
          <a:prstGeom prst="straightConnector1">
            <a:avLst/>
          </a:prstGeom>
          <a:noFill/>
          <a:ln cap="flat" cmpd="sng" w="12700">
            <a:solidFill>
              <a:srgbClr val="3F3F3F"/>
            </a:solidFill>
            <a:prstDash val="solid"/>
            <a:round/>
            <a:headEnd len="sm" w="sm" type="none"/>
            <a:tailEnd len="sm" w="sm" type="none"/>
          </a:ln>
        </p:spPr>
      </p:cxnSp>
      <p:pic>
        <p:nvPicPr>
          <p:cNvPr id="141" name="Google Shape;141;g3a1466748c9_0_774"/>
          <p:cNvPicPr preferRelativeResize="0"/>
          <p:nvPr/>
        </p:nvPicPr>
        <p:blipFill rotWithShape="1">
          <a:blip r:embed="rId1">
            <a:alphaModFix/>
          </a:blip>
          <a:srcRect b="0" l="0" r="0" t="0"/>
          <a:stretch/>
        </p:blipFill>
        <p:spPr>
          <a:xfrm>
            <a:off x="9609990" y="6483184"/>
            <a:ext cx="1545690" cy="27908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hyperlink" Target="http://bit.ly/tomstaffo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hyperlink" Target="http://bit.ly/PRtrials" TargetMode="External"/><Relationship Id="rId4" Type="http://schemas.openxmlformats.org/officeDocument/2006/relationships/image" Target="../media/image17.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en.wikipedia.org/wiki/Chatham_House_Rule" TargetMode="External"/><Relationship Id="rId4" Type="http://schemas.openxmlformats.org/officeDocument/2006/relationships/hyperlink" Target="https://drive.google.com/drive/folders/1yHNeYM_EdShNDkn-IpxykY3HrwCsj8a5?usp=drive_li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hyperlink" Target="https://www.drwuyouyou.com/" TargetMode="External"/><Relationship Id="rId5" Type="http://schemas.openxmlformats.org/officeDocument/2006/relationships/hyperlink" Target="https://researchonresearch.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53.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rori.figshare.com/articles/book/Funding_by_Algorithm_-_A_handbook_for_responsible_uses_of_AI_and_machine_learning_by_research_funders_ISBN_978-1-7397102-2-4_/29041715?file=55502465" TargetMode="External"/><Relationship Id="rId4" Type="http://schemas.openxmlformats.org/officeDocument/2006/relationships/image" Target="../media/image34.png"/><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hyperlink" Target="https://www.ucl.ac.uk/steapp/ucl-steapp" TargetMode="External"/><Relationship Id="rId5" Type="http://schemas.openxmlformats.org/officeDocument/2006/relationships/hyperlink" Target="https://www.ucl.ac.uk/steapp/ucl-steap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8.png"/><Relationship Id="rId4" Type="http://schemas.openxmlformats.org/officeDocument/2006/relationships/hyperlink" Target="https://www.gettyimages.com/detail/news-photo/ignaz-philip-semmelweis-hungarian-obstetrician-discovered-news-photo/113444168" TargetMode="External"/><Relationship Id="rId5" Type="http://schemas.openxmlformats.org/officeDocument/2006/relationships/hyperlink" Target="https://www.gettyimages.com/detail/news-photo/ignaz-philip-semmelweis-hungarian-obstetrician-discovered-news-photo/113444168" TargetMode="External"/><Relationship Id="rId6"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rss.onlinelibrary.wiley.com/doi/epdf/10.1111/j.1740-9713.2011.00506.x" TargetMode="Externa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59.png"/><Relationship Id="rId4" Type="http://schemas.openxmlformats.org/officeDocument/2006/relationships/hyperlink" Target="http://journals.sagepub.com/doi/full/10.1177/2515245917747646" TargetMode="External"/><Relationship Id="rId5" Type="http://schemas.openxmlformats.org/officeDocument/2006/relationships/hyperlink" Target="http://journals.sagepub.com/doi/full/10.1177/2515245917747646"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58.png"/><Relationship Id="rId4" Type="http://schemas.openxmlformats.org/officeDocument/2006/relationships/hyperlink" Target="https://journals.plos.org/plosone/article?id=10.1371/journal.pone.0132382" TargetMode="External"/><Relationship Id="rId5" Type="http://schemas.openxmlformats.org/officeDocument/2006/relationships/hyperlink" Target="https://journals.plos.org/plosone/article?id=10.1371/journal.pone.0132382"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6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hyperlink" Target="https://www.gettyimages.com/detail/news-photo/the-triumph-of-galatea-1512-14-news-photo/151324283?adppopup=true" TargetMode="External"/><Relationship Id="rId4" Type="http://schemas.openxmlformats.org/officeDocument/2006/relationships/hyperlink" Target="https://www.gettyimages.com/detail/news-photo/the-triumph-of-galatea-1512-14-news-photo/151324283?adppopup=true" TargetMode="External"/><Relationship Id="rId5"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hyperlink" Target="https://docs.google.com/forms/d/e/1FAIpQLSdFWDoA4eREcuHhqAZMQZQ2ZSDIaIIe-UMQCa69-U6drjiMlQ/viewform?usp=publish-editor" TargetMode="External"/><Relationship Id="rId4" Type="http://schemas.openxmlformats.org/officeDocument/2006/relationships/hyperlink" Target="https://docs.google.com/forms/d/e/1FAIpQLSdFWDoA4eREcuHhqAZMQZQ2ZSDIaIIe-UMQCa69-U6drjiMlQ/viewform?usp=publish-editor"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64.png"/><Relationship Id="rId4" Type="http://schemas.openxmlformats.org/officeDocument/2006/relationships/hyperlink" Target="http://bit.ly/tom-talk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6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rori.figshare.com/articles/report/The_experimental_research_funder_s_handbook_final_version_/19459328" TargetMode="External"/><Relationship Id="rId4" Type="http://schemas.openxmlformats.org/officeDocument/2006/relationships/hyperlink" Target="https://rori.figshare.com/articles/report/The_experimental_research_funder_s_handbook_final_version_/19459328" TargetMode="External"/><Relationship Id="rId5" Type="http://schemas.openxmlformats.org/officeDocument/2006/relationships/hyperlink" Target="https://doi.org/10.1038/s41562-016-0021" TargetMode="External"/><Relationship Id="rId6" Type="http://schemas.openxmlformats.org/officeDocument/2006/relationships/hyperlink" Target="https://doi.org/10.1371/journal.pone.0152719"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60.png"/><Relationship Id="rId4"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69.png"/><Relationship Id="rId7"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hyperlink" Target="https://commons.wikimedia.org/wiki/File:Ukrainian_microscope_%28cropped%29.jpg"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hyperlink" Target="https://sites.google.com/sheffield.ac.uk/orwg/research-practice" TargetMode="External"/><Relationship Id="rId5" Type="http://schemas.openxmlformats.org/officeDocument/2006/relationships/hyperlink" Target="https://sites.google.com/sheffield.ac.uk/orwg/research-practice" TargetMode="External"/><Relationship Id="rId6" Type="http://schemas.openxmlformats.org/officeDocument/2006/relationships/hyperlink" Target="https://tomstafford.github.io/" TargetMode="External"/><Relationship Id="rId7" Type="http://schemas.openxmlformats.org/officeDocument/2006/relationships/hyperlink" Target="https://researchonresearch.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
          <p:cNvSpPr/>
          <p:nvPr/>
        </p:nvSpPr>
        <p:spPr>
          <a:xfrm>
            <a:off x="5796950" y="1022225"/>
            <a:ext cx="3312600" cy="122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0" name="Google Shape;220;p1"/>
          <p:cNvSpPr txBox="1"/>
          <p:nvPr>
            <p:ph idx="1" type="body"/>
          </p:nvPr>
        </p:nvSpPr>
        <p:spPr>
          <a:xfrm>
            <a:off x="1066805" y="2414126"/>
            <a:ext cx="10058400" cy="3760800"/>
          </a:xfrm>
          <a:prstGeom prst="rect">
            <a:avLst/>
          </a:prstGeom>
          <a:noFill/>
          <a:ln>
            <a:noFill/>
          </a:ln>
          <a:effectLst>
            <a:reflection blurRad="0" dir="5400000" dist="38100" endA="0" fadeDir="5400012" kx="0" rotWithShape="0" algn="bl" stPos="0" sy="-100000" ky="0"/>
          </a:effectLst>
        </p:spPr>
        <p:txBody>
          <a:bodyPr anchorCtr="0" anchor="t" bIns="45700" lIns="0" spcFirstLastPara="1" rIns="0" wrap="square" tIns="45700">
            <a:normAutofit/>
          </a:bodyPr>
          <a:lstStyle/>
          <a:p>
            <a:pPr indent="0" lvl="0" marL="0" rtl="0" algn="l">
              <a:lnSpc>
                <a:spcPct val="100000"/>
              </a:lnSpc>
              <a:spcBef>
                <a:spcPts val="0"/>
              </a:spcBef>
              <a:spcAft>
                <a:spcPts val="0"/>
              </a:spcAft>
              <a:buClr>
                <a:srgbClr val="3F3F3F"/>
              </a:buClr>
              <a:buSzPts val="4400"/>
              <a:buNone/>
            </a:pPr>
            <a:r>
              <a:t/>
            </a:r>
            <a:endParaRPr b="1" sz="4400">
              <a:solidFill>
                <a:srgbClr val="0070C0"/>
              </a:solidFill>
              <a:latin typeface="Calibri"/>
              <a:ea typeface="Calibri"/>
              <a:cs typeface="Calibri"/>
              <a:sym typeface="Calibri"/>
            </a:endParaRPr>
          </a:p>
          <a:p>
            <a:pPr indent="0" lvl="0" marL="0" rtl="0" algn="l">
              <a:lnSpc>
                <a:spcPct val="100000"/>
              </a:lnSpc>
              <a:spcBef>
                <a:spcPts val="0"/>
              </a:spcBef>
              <a:spcAft>
                <a:spcPts val="0"/>
              </a:spcAft>
              <a:buClr>
                <a:schemeClr val="accent4"/>
              </a:buClr>
              <a:buSzPts val="4800"/>
              <a:buNone/>
            </a:pPr>
            <a:r>
              <a:rPr lang="en-US" sz="4800">
                <a:solidFill>
                  <a:schemeClr val="accent4"/>
                </a:solidFill>
              </a:rPr>
              <a:t>AFIRE Sprint on AI in Grantmaking</a:t>
            </a:r>
            <a:endParaRPr/>
          </a:p>
          <a:p>
            <a:pPr indent="0" lvl="0" marL="0" rtl="0" algn="l">
              <a:lnSpc>
                <a:spcPct val="100000"/>
              </a:lnSpc>
              <a:spcBef>
                <a:spcPts val="0"/>
              </a:spcBef>
              <a:spcAft>
                <a:spcPts val="0"/>
              </a:spcAft>
              <a:buClr>
                <a:srgbClr val="3F3F3F"/>
              </a:buClr>
              <a:buSzPts val="2800"/>
              <a:buNone/>
            </a:pPr>
            <a:r>
              <a:t/>
            </a:r>
            <a:endParaRPr sz="2800">
              <a:solidFill>
                <a:schemeClr val="accent4"/>
              </a:solidFill>
              <a:latin typeface="Calibri"/>
              <a:ea typeface="Calibri"/>
              <a:cs typeface="Calibri"/>
              <a:sym typeface="Calibri"/>
            </a:endParaRPr>
          </a:p>
          <a:p>
            <a:pPr indent="0" lvl="0" marL="0" rtl="0" algn="l">
              <a:lnSpc>
                <a:spcPct val="100000"/>
              </a:lnSpc>
              <a:spcBef>
                <a:spcPts val="0"/>
              </a:spcBef>
              <a:spcAft>
                <a:spcPts val="0"/>
              </a:spcAft>
              <a:buClr>
                <a:schemeClr val="accent4"/>
              </a:buClr>
              <a:buSzPts val="2800"/>
              <a:buNone/>
            </a:pPr>
            <a:r>
              <a:rPr lang="en-US" sz="2800">
                <a:solidFill>
                  <a:schemeClr val="accent4"/>
                </a:solidFill>
              </a:rPr>
              <a:t>2025-11-12</a:t>
            </a:r>
            <a:endParaRPr/>
          </a:p>
        </p:txBody>
      </p:sp>
      <p:pic>
        <p:nvPicPr>
          <p:cNvPr id="221" name="Google Shape;221;p1"/>
          <p:cNvPicPr preferRelativeResize="0"/>
          <p:nvPr/>
        </p:nvPicPr>
        <p:blipFill rotWithShape="1">
          <a:blip r:embed="rId3">
            <a:alphaModFix/>
          </a:blip>
          <a:srcRect b="0" l="0" r="0" t="0"/>
          <a:stretch/>
        </p:blipFill>
        <p:spPr>
          <a:xfrm>
            <a:off x="370650" y="433138"/>
            <a:ext cx="7046502" cy="1331400"/>
          </a:xfrm>
          <a:prstGeom prst="rect">
            <a:avLst/>
          </a:prstGeom>
          <a:noFill/>
          <a:ln>
            <a:noFill/>
          </a:ln>
        </p:spPr>
      </p:pic>
      <p:sp>
        <p:nvSpPr>
          <p:cNvPr id="222" name="Google Shape;222;p1"/>
          <p:cNvSpPr txBox="1"/>
          <p:nvPr/>
        </p:nvSpPr>
        <p:spPr>
          <a:xfrm>
            <a:off x="445550" y="6456375"/>
            <a:ext cx="6896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https://researchonresearch.org/project/a-f-i-r-e/</a:t>
            </a:r>
            <a:endParaRPr b="0" i="0" sz="1600" u="none" cap="none" strike="noStrike">
              <a:solidFill>
                <a:schemeClr val="lt1"/>
              </a:solidFill>
              <a:latin typeface="Arial"/>
              <a:ea typeface="Arial"/>
              <a:cs typeface="Arial"/>
              <a:sym typeface="Arial"/>
            </a:endParaRPr>
          </a:p>
        </p:txBody>
      </p:sp>
      <p:pic>
        <p:nvPicPr>
          <p:cNvPr id="223" name="Google Shape;223;p1"/>
          <p:cNvPicPr preferRelativeResize="0"/>
          <p:nvPr/>
        </p:nvPicPr>
        <p:blipFill>
          <a:blip r:embed="rId4">
            <a:alphaModFix/>
          </a:blip>
          <a:stretch>
            <a:fillRect/>
          </a:stretch>
        </p:blipFill>
        <p:spPr>
          <a:xfrm>
            <a:off x="8164901" y="306001"/>
            <a:ext cx="3907143" cy="1458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a1466748c9_0_179"/>
          <p:cNvSpPr txBox="1"/>
          <p:nvPr/>
        </p:nvSpPr>
        <p:spPr>
          <a:xfrm>
            <a:off x="723625" y="5855700"/>
            <a:ext cx="9158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https://researchonresearch.org/project/a-f-i-r-e/</a:t>
            </a:r>
            <a:endParaRPr b="0" i="0" sz="1900" u="none" cap="none" strike="noStrike">
              <a:solidFill>
                <a:schemeClr val="lt1"/>
              </a:solidFill>
              <a:latin typeface="Arial"/>
              <a:ea typeface="Arial"/>
              <a:cs typeface="Arial"/>
              <a:sym typeface="Arial"/>
            </a:endParaRPr>
          </a:p>
        </p:txBody>
      </p:sp>
      <p:sp>
        <p:nvSpPr>
          <p:cNvPr id="320" name="Google Shape;320;g3a1466748c9_0_179"/>
          <p:cNvSpPr txBox="1"/>
          <p:nvPr/>
        </p:nvSpPr>
        <p:spPr>
          <a:xfrm>
            <a:off x="0" y="6324400"/>
            <a:ext cx="9158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https://researchonresearch.org/project/a-f-i-r-e/</a:t>
            </a:r>
            <a:endParaRPr b="0" i="0" sz="1900" u="none" cap="none" strike="noStrike">
              <a:solidFill>
                <a:schemeClr val="lt1"/>
              </a:solidFill>
              <a:latin typeface="Arial"/>
              <a:ea typeface="Arial"/>
              <a:cs typeface="Arial"/>
              <a:sym typeface="Arial"/>
            </a:endParaRPr>
          </a:p>
        </p:txBody>
      </p:sp>
      <p:pic>
        <p:nvPicPr>
          <p:cNvPr id="321" name="Google Shape;321;g3a1466748c9_0_179"/>
          <p:cNvPicPr preferRelativeResize="0"/>
          <p:nvPr/>
        </p:nvPicPr>
        <p:blipFill rotWithShape="1">
          <a:blip r:embed="rId3">
            <a:alphaModFix/>
          </a:blip>
          <a:srcRect b="0" l="0" r="0" t="0"/>
          <a:stretch/>
        </p:blipFill>
        <p:spPr>
          <a:xfrm>
            <a:off x="213624" y="5499252"/>
            <a:ext cx="2791963" cy="527525"/>
          </a:xfrm>
          <a:prstGeom prst="rect">
            <a:avLst/>
          </a:prstGeom>
          <a:noFill/>
          <a:ln>
            <a:noFill/>
          </a:ln>
        </p:spPr>
      </p:pic>
      <p:pic>
        <p:nvPicPr>
          <p:cNvPr id="322" name="Google Shape;322;g3a1466748c9_0_179"/>
          <p:cNvPicPr preferRelativeResize="0"/>
          <p:nvPr/>
        </p:nvPicPr>
        <p:blipFill rotWithShape="1">
          <a:blip r:embed="rId4">
            <a:alphaModFix/>
          </a:blip>
          <a:srcRect b="0" l="0" r="0" t="0"/>
          <a:stretch/>
        </p:blipFill>
        <p:spPr>
          <a:xfrm>
            <a:off x="3291723" y="5352625"/>
            <a:ext cx="2012614" cy="733125"/>
          </a:xfrm>
          <a:prstGeom prst="rect">
            <a:avLst/>
          </a:prstGeom>
          <a:noFill/>
          <a:ln>
            <a:noFill/>
          </a:ln>
        </p:spPr>
      </p:pic>
      <p:sp>
        <p:nvSpPr>
          <p:cNvPr id="323" name="Google Shape;323;g3a1466748c9_0_179"/>
          <p:cNvSpPr txBox="1"/>
          <p:nvPr>
            <p:ph idx="4294967295" type="body"/>
          </p:nvPr>
        </p:nvSpPr>
        <p:spPr>
          <a:xfrm>
            <a:off x="9796875" y="5505175"/>
            <a:ext cx="2262600" cy="845100"/>
          </a:xfrm>
          <a:prstGeom prst="rect">
            <a:avLst/>
          </a:prstGeom>
          <a:noFill/>
          <a:ln>
            <a:noFill/>
          </a:ln>
        </p:spPr>
        <p:txBody>
          <a:bodyPr anchorCtr="0" anchor="t" bIns="45700" lIns="0" spcFirstLastPara="1" rIns="0" wrap="square" tIns="45700">
            <a:normAutofit/>
          </a:bodyPr>
          <a:lstStyle/>
          <a:p>
            <a:pPr indent="0" lvl="0" marL="0" rtl="0" algn="r">
              <a:lnSpc>
                <a:spcPct val="80000"/>
              </a:lnSpc>
              <a:spcBef>
                <a:spcPts val="1200"/>
              </a:spcBef>
              <a:spcAft>
                <a:spcPts val="0"/>
              </a:spcAft>
              <a:buClr>
                <a:schemeClr val="dk1"/>
              </a:buClr>
              <a:buSzPts val="1050"/>
              <a:buFont typeface="Arial"/>
              <a:buNone/>
            </a:pPr>
            <a:r>
              <a:rPr lang="en-US" sz="1840"/>
              <a:t>These slides:</a:t>
            </a:r>
            <a:endParaRPr sz="1840"/>
          </a:p>
          <a:p>
            <a:pPr indent="0" lvl="0" marL="0" rtl="0" algn="r">
              <a:lnSpc>
                <a:spcPct val="80000"/>
              </a:lnSpc>
              <a:spcBef>
                <a:spcPts val="1200"/>
              </a:spcBef>
              <a:spcAft>
                <a:spcPts val="0"/>
              </a:spcAft>
              <a:buClr>
                <a:schemeClr val="dk1"/>
              </a:buClr>
              <a:buSzPts val="1050"/>
              <a:buFont typeface="Arial"/>
              <a:buNone/>
            </a:pPr>
            <a:r>
              <a:rPr lang="en-US" sz="1840"/>
              <a:t> </a:t>
            </a:r>
            <a:r>
              <a:rPr lang="en-US" sz="1840" u="sng">
                <a:solidFill>
                  <a:schemeClr val="accent3"/>
                </a:solidFill>
                <a:hlinkClick r:id="rId5">
                  <a:extLst>
                    <a:ext uri="{A12FA001-AC4F-418D-AE19-62706E023703}">
                      <ahyp:hlinkClr val="tx"/>
                    </a:ext>
                  </a:extLst>
                </a:hlinkClick>
              </a:rPr>
              <a:t>bit.ly/tomstafford</a:t>
            </a:r>
            <a:endParaRPr sz="1840">
              <a:solidFill>
                <a:schemeClr val="accent3"/>
              </a:solidFill>
            </a:endParaRPr>
          </a:p>
        </p:txBody>
      </p:sp>
      <p:sp>
        <p:nvSpPr>
          <p:cNvPr id="324" name="Google Shape;324;g3a1466748c9_0_179"/>
          <p:cNvSpPr/>
          <p:nvPr/>
        </p:nvSpPr>
        <p:spPr>
          <a:xfrm flipH="1">
            <a:off x="-374700" y="132400"/>
            <a:ext cx="10505100" cy="947700"/>
          </a:xfrm>
          <a:prstGeom prst="parallelogram">
            <a:avLst>
              <a:gd fmla="val 22402" name="adj"/>
            </a:avLst>
          </a:prstGeom>
          <a:solidFill>
            <a:srgbClr val="0070C0"/>
          </a:solidFill>
          <a:ln cap="flat" cmpd="sng" w="25400">
            <a:solidFill>
              <a:srgbClr val="709FA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AFIRE: Accelerator for Funder Experimentation </a:t>
            </a:r>
            <a:endParaRPr b="1" i="0" sz="2700" u="none" cap="none" strike="noStrike">
              <a:solidFill>
                <a:schemeClr val="lt1"/>
              </a:solidFill>
              <a:latin typeface="Arial"/>
              <a:ea typeface="Arial"/>
              <a:cs typeface="Arial"/>
              <a:sym typeface="Arial"/>
            </a:endParaRPr>
          </a:p>
        </p:txBody>
      </p:sp>
      <p:sp>
        <p:nvSpPr>
          <p:cNvPr id="325" name="Google Shape;325;g3a1466748c9_0_179"/>
          <p:cNvSpPr txBox="1"/>
          <p:nvPr/>
        </p:nvSpPr>
        <p:spPr>
          <a:xfrm>
            <a:off x="2219225" y="1819650"/>
            <a:ext cx="7043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2400" u="none" cap="none" strike="noStrike">
                <a:solidFill>
                  <a:srgbClr val="000000"/>
                </a:solidFill>
                <a:latin typeface="Arial"/>
                <a:ea typeface="Arial"/>
                <a:cs typeface="Arial"/>
                <a:sym typeface="Arial"/>
              </a:rPr>
              <a:t>Sharing work by funders, for funders</a:t>
            </a:r>
            <a:endParaRPr b="0" i="0" sz="2000" u="none" cap="none" strike="noStrike">
              <a:solidFill>
                <a:srgbClr val="000000"/>
              </a:solidFill>
              <a:latin typeface="Arial"/>
              <a:ea typeface="Arial"/>
              <a:cs typeface="Arial"/>
              <a:sym typeface="Arial"/>
            </a:endParaRPr>
          </a:p>
        </p:txBody>
      </p:sp>
      <p:sp>
        <p:nvSpPr>
          <p:cNvPr id="326" name="Google Shape;326;g3a1466748c9_0_179"/>
          <p:cNvSpPr/>
          <p:nvPr/>
        </p:nvSpPr>
        <p:spPr>
          <a:xfrm>
            <a:off x="743967" y="2896988"/>
            <a:ext cx="3535200" cy="77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100"/>
              <a:buFont typeface="Arial"/>
              <a:buNone/>
            </a:pPr>
            <a:r>
              <a:rPr b="0" i="0" lang="en-US" sz="3100" u="none" cap="none" strike="noStrike">
                <a:solidFill>
                  <a:srgbClr val="000000"/>
                </a:solidFill>
                <a:latin typeface="Arial"/>
                <a:ea typeface="Arial"/>
                <a:cs typeface="Arial"/>
                <a:sym typeface="Arial"/>
              </a:rPr>
              <a:t>Capacity building</a:t>
            </a:r>
            <a:endParaRPr b="0" i="0" sz="3100" u="none" cap="none" strike="noStrike">
              <a:solidFill>
                <a:srgbClr val="000000"/>
              </a:solidFill>
              <a:latin typeface="Arial"/>
              <a:ea typeface="Arial"/>
              <a:cs typeface="Arial"/>
              <a:sym typeface="Arial"/>
            </a:endParaRPr>
          </a:p>
        </p:txBody>
      </p:sp>
      <p:sp>
        <p:nvSpPr>
          <p:cNvPr id="327" name="Google Shape;327;g3a1466748c9_0_179"/>
          <p:cNvSpPr/>
          <p:nvPr/>
        </p:nvSpPr>
        <p:spPr>
          <a:xfrm>
            <a:off x="286774" y="1557850"/>
            <a:ext cx="1659600" cy="77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100"/>
              <a:buFont typeface="Arial"/>
              <a:buNone/>
            </a:pPr>
            <a:r>
              <a:rPr b="0" i="0" lang="en-US" sz="3100" u="none" cap="none" strike="noStrike">
                <a:solidFill>
                  <a:srgbClr val="000000"/>
                </a:solidFill>
                <a:latin typeface="Arial"/>
                <a:ea typeface="Arial"/>
                <a:cs typeface="Arial"/>
                <a:sym typeface="Arial"/>
              </a:rPr>
              <a:t>Forum</a:t>
            </a:r>
            <a:endParaRPr b="0" i="0" sz="3100" u="none" cap="none" strike="noStrike">
              <a:solidFill>
                <a:srgbClr val="000000"/>
              </a:solidFill>
              <a:latin typeface="Arial"/>
              <a:ea typeface="Arial"/>
              <a:cs typeface="Arial"/>
              <a:sym typeface="Arial"/>
            </a:endParaRPr>
          </a:p>
        </p:txBody>
      </p:sp>
      <p:sp>
        <p:nvSpPr>
          <p:cNvPr id="328" name="Google Shape;328;g3a1466748c9_0_179"/>
          <p:cNvSpPr/>
          <p:nvPr/>
        </p:nvSpPr>
        <p:spPr>
          <a:xfrm>
            <a:off x="1277367" y="4236125"/>
            <a:ext cx="3535200" cy="77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100"/>
              <a:buFont typeface="Arial"/>
              <a:buNone/>
            </a:pPr>
            <a:r>
              <a:rPr b="0" i="0" lang="en-US" sz="3100" u="none" cap="none" strike="noStrike">
                <a:solidFill>
                  <a:srgbClr val="000000"/>
                </a:solidFill>
                <a:latin typeface="Arial"/>
                <a:ea typeface="Arial"/>
                <a:cs typeface="Arial"/>
                <a:sym typeface="Arial"/>
              </a:rPr>
              <a:t>Experiments</a:t>
            </a:r>
            <a:endParaRPr b="0" i="0" sz="3100" u="none" cap="none" strike="noStrike">
              <a:solidFill>
                <a:srgbClr val="000000"/>
              </a:solidFill>
              <a:latin typeface="Arial"/>
              <a:ea typeface="Arial"/>
              <a:cs typeface="Arial"/>
              <a:sym typeface="Arial"/>
            </a:endParaRPr>
          </a:p>
        </p:txBody>
      </p:sp>
      <p:sp>
        <p:nvSpPr>
          <p:cNvPr id="329" name="Google Shape;329;g3a1466748c9_0_179"/>
          <p:cNvSpPr txBox="1"/>
          <p:nvPr/>
        </p:nvSpPr>
        <p:spPr>
          <a:xfrm>
            <a:off x="4499350" y="3113300"/>
            <a:ext cx="5968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Sprints on </a:t>
            </a:r>
            <a:r>
              <a:rPr b="1" i="0" lang="en-US" sz="2400" u="none" cap="none" strike="noStrike">
                <a:solidFill>
                  <a:srgbClr val="000000"/>
                </a:solidFill>
                <a:latin typeface="Arial"/>
                <a:ea typeface="Arial"/>
                <a:cs typeface="Arial"/>
                <a:sym typeface="Arial"/>
              </a:rPr>
              <a:t>AI/ML in reviewer selection</a:t>
            </a:r>
            <a:endParaRPr b="0" i="0" sz="2000" u="none" cap="none" strike="noStrike">
              <a:solidFill>
                <a:srgbClr val="000000"/>
              </a:solidFill>
              <a:latin typeface="Arial"/>
              <a:ea typeface="Arial"/>
              <a:cs typeface="Arial"/>
              <a:sym typeface="Arial"/>
            </a:endParaRPr>
          </a:p>
        </p:txBody>
      </p:sp>
      <p:sp>
        <p:nvSpPr>
          <p:cNvPr id="330" name="Google Shape;330;g3a1466748c9_0_179"/>
          <p:cNvSpPr txBox="1"/>
          <p:nvPr/>
        </p:nvSpPr>
        <p:spPr>
          <a:xfrm>
            <a:off x="5147025" y="4159625"/>
            <a:ext cx="6615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Distributed Peer Review, Partial Randomisation, Desk Rejection, and more!</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3a1466748c9_0_194"/>
          <p:cNvSpPr/>
          <p:nvPr/>
        </p:nvSpPr>
        <p:spPr>
          <a:xfrm flipH="1">
            <a:off x="-374700" y="132400"/>
            <a:ext cx="10505100" cy="947700"/>
          </a:xfrm>
          <a:prstGeom prst="parallelogram">
            <a:avLst>
              <a:gd fmla="val 22402" name="adj"/>
            </a:avLst>
          </a:prstGeom>
          <a:solidFill>
            <a:srgbClr val="0070C0"/>
          </a:solidFill>
          <a:ln cap="flat" cmpd="sng" w="25400">
            <a:solidFill>
              <a:srgbClr val="709FA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dk1"/>
              </a:buClr>
              <a:buSzPts val="2400"/>
              <a:buFont typeface="Arial"/>
              <a:buNone/>
            </a:pPr>
            <a:r>
              <a:rPr b="0" i="0" lang="en-US" sz="3600" u="none" cap="none" strike="noStrike">
                <a:solidFill>
                  <a:schemeClr val="lt1"/>
                </a:solidFill>
                <a:latin typeface="Arial"/>
                <a:ea typeface="Arial"/>
                <a:cs typeface="Arial"/>
                <a:sym typeface="Arial"/>
              </a:rPr>
              <a:t>Partial Randomisation Trials Catalogue</a:t>
            </a:r>
            <a:endParaRPr b="1" i="0" sz="3600" u="none" cap="none" strike="noStrike">
              <a:solidFill>
                <a:schemeClr val="lt1"/>
              </a:solidFill>
              <a:latin typeface="Arial"/>
              <a:ea typeface="Arial"/>
              <a:cs typeface="Arial"/>
              <a:sym typeface="Arial"/>
            </a:endParaRPr>
          </a:p>
        </p:txBody>
      </p:sp>
      <p:sp>
        <p:nvSpPr>
          <p:cNvPr id="337" name="Google Shape;337;g3a1466748c9_0_194"/>
          <p:cNvSpPr txBox="1"/>
          <p:nvPr/>
        </p:nvSpPr>
        <p:spPr>
          <a:xfrm>
            <a:off x="5648750" y="1553433"/>
            <a:ext cx="5955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38" name="Google Shape;338;g3a1466748c9_0_194"/>
          <p:cNvSpPr txBox="1"/>
          <p:nvPr/>
        </p:nvSpPr>
        <p:spPr>
          <a:xfrm>
            <a:off x="7278800" y="5578513"/>
            <a:ext cx="3000000" cy="554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400"/>
              <a:buFont typeface="Arial"/>
              <a:buNone/>
            </a:pPr>
            <a:r>
              <a:rPr b="0" i="0" lang="en-US" sz="2400" u="sng" cap="none" strike="noStrike">
                <a:solidFill>
                  <a:schemeClr val="hlink"/>
                </a:solidFill>
                <a:latin typeface="Arial"/>
                <a:ea typeface="Arial"/>
                <a:cs typeface="Arial"/>
                <a:sym typeface="Arial"/>
                <a:hlinkClick r:id="rId3"/>
              </a:rPr>
              <a:t>bit.ly/PRtrials</a:t>
            </a:r>
            <a:endParaRPr b="0" i="0" sz="2400" u="none" cap="none" strike="noStrike">
              <a:solidFill>
                <a:srgbClr val="000000"/>
              </a:solidFill>
              <a:latin typeface="Arial"/>
              <a:ea typeface="Arial"/>
              <a:cs typeface="Arial"/>
              <a:sym typeface="Arial"/>
            </a:endParaRPr>
          </a:p>
        </p:txBody>
      </p:sp>
      <p:pic>
        <p:nvPicPr>
          <p:cNvPr id="339" name="Google Shape;339;g3a1466748c9_0_194"/>
          <p:cNvPicPr preferRelativeResize="0"/>
          <p:nvPr/>
        </p:nvPicPr>
        <p:blipFill rotWithShape="1">
          <a:blip r:embed="rId4">
            <a:alphaModFix/>
          </a:blip>
          <a:srcRect b="0" l="0" r="0" t="0"/>
          <a:stretch/>
        </p:blipFill>
        <p:spPr>
          <a:xfrm>
            <a:off x="613400" y="1448044"/>
            <a:ext cx="6218105" cy="4684575"/>
          </a:xfrm>
          <a:prstGeom prst="rect">
            <a:avLst/>
          </a:prstGeom>
          <a:noFill/>
          <a:ln>
            <a:noFill/>
          </a:ln>
        </p:spPr>
      </p:pic>
      <p:pic>
        <p:nvPicPr>
          <p:cNvPr id="340" name="Google Shape;340;g3a1466748c9_0_194"/>
          <p:cNvPicPr preferRelativeResize="0"/>
          <p:nvPr/>
        </p:nvPicPr>
        <p:blipFill rotWithShape="1">
          <a:blip r:embed="rId5">
            <a:alphaModFix/>
          </a:blip>
          <a:srcRect b="0" l="0" r="0" t="0"/>
          <a:stretch/>
        </p:blipFill>
        <p:spPr>
          <a:xfrm>
            <a:off x="10282800" y="4520400"/>
            <a:ext cx="1538499" cy="1538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3a1466748c9_0_203"/>
          <p:cNvSpPr/>
          <p:nvPr/>
        </p:nvSpPr>
        <p:spPr>
          <a:xfrm flipH="1">
            <a:off x="-374700" y="132400"/>
            <a:ext cx="10505100" cy="947700"/>
          </a:xfrm>
          <a:prstGeom prst="parallelogram">
            <a:avLst>
              <a:gd fmla="val 22402" name="adj"/>
            </a:avLst>
          </a:prstGeom>
          <a:solidFill>
            <a:srgbClr val="0070C0"/>
          </a:solidFill>
          <a:ln cap="flat" cmpd="sng" w="25400">
            <a:solidFill>
              <a:srgbClr val="709FA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dk1"/>
              </a:buClr>
              <a:buSzPts val="2400"/>
              <a:buFont typeface="Arial"/>
              <a:buNone/>
            </a:pPr>
            <a:r>
              <a:rPr lang="en-US" sz="3600">
                <a:solidFill>
                  <a:schemeClr val="lt1"/>
                </a:solidFill>
              </a:rPr>
              <a:t>Desk Rejection Shadow Experiment</a:t>
            </a:r>
            <a:endParaRPr b="1" i="0" sz="3600" u="none" cap="none" strike="noStrike">
              <a:solidFill>
                <a:schemeClr val="lt1"/>
              </a:solidFill>
              <a:latin typeface="Arial"/>
              <a:ea typeface="Arial"/>
              <a:cs typeface="Arial"/>
              <a:sym typeface="Arial"/>
            </a:endParaRPr>
          </a:p>
        </p:txBody>
      </p:sp>
      <p:sp>
        <p:nvSpPr>
          <p:cNvPr id="347" name="Google Shape;347;g3a1466748c9_0_203"/>
          <p:cNvSpPr txBox="1"/>
          <p:nvPr/>
        </p:nvSpPr>
        <p:spPr>
          <a:xfrm>
            <a:off x="5648750" y="1553433"/>
            <a:ext cx="5955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48" name="Google Shape;348;g3a1466748c9_0_203"/>
          <p:cNvSpPr txBox="1"/>
          <p:nvPr/>
        </p:nvSpPr>
        <p:spPr>
          <a:xfrm>
            <a:off x="570125" y="1553425"/>
            <a:ext cx="90063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F3F3F"/>
                </a:solidFill>
              </a:rPr>
              <a:t>Can agency staff predict those proposals with the least likelihood of success?</a:t>
            </a:r>
            <a:endParaRPr sz="2000">
              <a:solidFill>
                <a:srgbClr val="3F3F3F"/>
              </a:solidFill>
            </a:endParaRPr>
          </a:p>
          <a:p>
            <a:pPr indent="0" lvl="0" marL="0" rtl="0" algn="l">
              <a:spcBef>
                <a:spcPts val="0"/>
              </a:spcBef>
              <a:spcAft>
                <a:spcPts val="0"/>
              </a:spcAft>
              <a:buNone/>
            </a:pPr>
            <a:r>
              <a:t/>
            </a:r>
            <a:endParaRPr sz="2000">
              <a:solidFill>
                <a:srgbClr val="3F3F3F"/>
              </a:solidFill>
            </a:endParaRPr>
          </a:p>
          <a:p>
            <a:pPr indent="-355600" lvl="0" marL="457200" rtl="0" algn="l">
              <a:spcBef>
                <a:spcPts val="0"/>
              </a:spcBef>
              <a:spcAft>
                <a:spcPts val="0"/>
              </a:spcAft>
              <a:buClr>
                <a:srgbClr val="3F3F3F"/>
              </a:buClr>
              <a:buSzPts val="2000"/>
              <a:buChar char="-"/>
            </a:pPr>
            <a:r>
              <a:rPr lang="en-US" sz="2000">
                <a:solidFill>
                  <a:srgbClr val="3F3F3F"/>
                </a:solidFill>
              </a:rPr>
              <a:t>a shadow experiment, not an intervention</a:t>
            </a:r>
            <a:endParaRPr sz="2000">
              <a:solidFill>
                <a:srgbClr val="3F3F3F"/>
              </a:solidFill>
            </a:endParaRPr>
          </a:p>
          <a:p>
            <a:pPr indent="-355600" lvl="0" marL="457200" rtl="0" algn="l">
              <a:spcBef>
                <a:spcPts val="0"/>
              </a:spcBef>
              <a:spcAft>
                <a:spcPts val="0"/>
              </a:spcAft>
              <a:buClr>
                <a:srgbClr val="3F3F3F"/>
              </a:buClr>
              <a:buSzPts val="2000"/>
              <a:buChar char="-"/>
            </a:pPr>
            <a:r>
              <a:rPr lang="en-US" sz="2000">
                <a:solidFill>
                  <a:srgbClr val="3F3F3F"/>
                </a:solidFill>
              </a:rPr>
              <a:t>supports optimal use of external review</a:t>
            </a:r>
            <a:endParaRPr sz="2000">
              <a:solidFill>
                <a:srgbClr val="3F3F3F"/>
              </a:solidFill>
            </a:endParaRPr>
          </a:p>
          <a:p>
            <a:pPr indent="-355600" lvl="0" marL="457200" rtl="0" algn="l">
              <a:spcBef>
                <a:spcPts val="0"/>
              </a:spcBef>
              <a:spcAft>
                <a:spcPts val="0"/>
              </a:spcAft>
              <a:buClr>
                <a:srgbClr val="3F3F3F"/>
              </a:buClr>
              <a:buSzPts val="2000"/>
              <a:buChar char="-"/>
            </a:pPr>
            <a:r>
              <a:rPr lang="en-US" sz="2000">
                <a:solidFill>
                  <a:srgbClr val="3F3F3F"/>
                </a:solidFill>
              </a:rPr>
              <a:t>UKRI leading participation</a:t>
            </a:r>
            <a:endParaRPr sz="2000">
              <a:solidFill>
                <a:srgbClr val="3F3F3F"/>
              </a:solidFill>
            </a:endParaRPr>
          </a:p>
          <a:p>
            <a:pPr indent="-355600" lvl="0" marL="457200" rtl="0" algn="l">
              <a:spcBef>
                <a:spcPts val="0"/>
              </a:spcBef>
              <a:spcAft>
                <a:spcPts val="0"/>
              </a:spcAft>
              <a:buClr>
                <a:srgbClr val="3F3F3F"/>
              </a:buClr>
              <a:buSzPts val="2000"/>
              <a:buChar char="-"/>
            </a:pPr>
            <a:r>
              <a:rPr lang="en-US" sz="2000">
                <a:solidFill>
                  <a:srgbClr val="3F3F3F"/>
                </a:solidFill>
              </a:rPr>
              <a:t>recruiting schemes which will complete by end of 2026</a:t>
            </a:r>
            <a:endParaRPr sz="2000">
              <a:solidFill>
                <a:srgbClr val="3F3F3F"/>
              </a:solidFill>
            </a:endParaRPr>
          </a:p>
          <a:p>
            <a:pPr indent="0" lvl="0" marL="0" rtl="0" algn="l">
              <a:spcBef>
                <a:spcPts val="0"/>
              </a:spcBef>
              <a:spcAft>
                <a:spcPts val="0"/>
              </a:spcAft>
              <a:buNone/>
            </a:pPr>
            <a:r>
              <a:t/>
            </a:r>
            <a:endParaRPr sz="2000">
              <a:solidFill>
                <a:srgbClr val="3F3F3F"/>
              </a:solidFill>
            </a:endParaRPr>
          </a:p>
          <a:p>
            <a:pPr indent="0" lvl="0" marL="0" rtl="0" algn="l">
              <a:spcBef>
                <a:spcPts val="0"/>
              </a:spcBef>
              <a:spcAft>
                <a:spcPts val="0"/>
              </a:spcAft>
              <a:buNone/>
            </a:pPr>
            <a:r>
              <a:t/>
            </a:r>
            <a:endParaRPr sz="2000">
              <a:solidFill>
                <a:srgbClr val="3F3F3F"/>
              </a:solidFill>
            </a:endParaRPr>
          </a:p>
          <a:p>
            <a:pPr indent="0" lvl="0" marL="0" rtl="0" algn="l">
              <a:spcBef>
                <a:spcPts val="0"/>
              </a:spcBef>
              <a:spcAft>
                <a:spcPts val="0"/>
              </a:spcAft>
              <a:buNone/>
            </a:pPr>
            <a:r>
              <a:rPr lang="en-US" sz="2000">
                <a:solidFill>
                  <a:srgbClr val="3F3F3F"/>
                </a:solidFill>
              </a:rPr>
              <a:t>Enquiries:</a:t>
            </a:r>
            <a:endParaRPr sz="2000">
              <a:solidFill>
                <a:srgbClr val="3F3F3F"/>
              </a:solidFill>
            </a:endParaRPr>
          </a:p>
          <a:p>
            <a:pPr indent="0" lvl="0" marL="0" rtl="0" algn="l">
              <a:spcBef>
                <a:spcPts val="0"/>
              </a:spcBef>
              <a:spcAft>
                <a:spcPts val="0"/>
              </a:spcAft>
              <a:buClr>
                <a:schemeClr val="dk1"/>
              </a:buClr>
              <a:buSzPts val="1100"/>
              <a:buFont typeface="Arial"/>
              <a:buNone/>
            </a:pPr>
            <a:r>
              <a:rPr lang="en-US" sz="2000">
                <a:solidFill>
                  <a:srgbClr val="3F3F3F"/>
                </a:solidFill>
              </a:rPr>
              <a:t>Josie Coburn, </a:t>
            </a:r>
            <a:endParaRPr sz="2000">
              <a:solidFill>
                <a:srgbClr val="3F3F3F"/>
              </a:solidFill>
            </a:endParaRPr>
          </a:p>
          <a:p>
            <a:pPr indent="0" lvl="0" marL="0" rtl="0" algn="l">
              <a:spcBef>
                <a:spcPts val="0"/>
              </a:spcBef>
              <a:spcAft>
                <a:spcPts val="0"/>
              </a:spcAft>
              <a:buClr>
                <a:schemeClr val="dk1"/>
              </a:buClr>
              <a:buSzPts val="1100"/>
              <a:buFont typeface="Arial"/>
              <a:buNone/>
            </a:pPr>
            <a:r>
              <a:rPr lang="en-US" sz="2000">
                <a:solidFill>
                  <a:srgbClr val="3F3F3F"/>
                </a:solidFill>
              </a:rPr>
              <a:t>Research Fellow in Metascience, </a:t>
            </a:r>
            <a:endParaRPr sz="2000">
              <a:solidFill>
                <a:srgbClr val="3F3F3F"/>
              </a:solidFill>
            </a:endParaRPr>
          </a:p>
          <a:p>
            <a:pPr indent="0" lvl="0" marL="0" rtl="0" algn="l">
              <a:spcBef>
                <a:spcPts val="0"/>
              </a:spcBef>
              <a:spcAft>
                <a:spcPts val="0"/>
              </a:spcAft>
              <a:buClr>
                <a:schemeClr val="dk1"/>
              </a:buClr>
              <a:buSzPts val="1100"/>
              <a:buFont typeface="Arial"/>
              <a:buNone/>
            </a:pPr>
            <a:r>
              <a:rPr lang="en-US" sz="2000">
                <a:solidFill>
                  <a:srgbClr val="3F3F3F"/>
                </a:solidFill>
              </a:rPr>
              <a:t>Research on Research Institute</a:t>
            </a:r>
            <a:endParaRPr sz="2000">
              <a:solidFill>
                <a:srgbClr val="3F3F3F"/>
              </a:solidFill>
            </a:endParaRPr>
          </a:p>
          <a:p>
            <a:pPr indent="0" lvl="0" marL="0" rtl="0" algn="l">
              <a:spcBef>
                <a:spcPts val="0"/>
              </a:spcBef>
              <a:spcAft>
                <a:spcPts val="0"/>
              </a:spcAft>
              <a:buClr>
                <a:schemeClr val="dk1"/>
              </a:buClr>
              <a:buSzPts val="1100"/>
              <a:buFont typeface="Arial"/>
              <a:buNone/>
            </a:pPr>
            <a:r>
              <a:rPr lang="en-US" sz="2000">
                <a:solidFill>
                  <a:srgbClr val="3F3F3F"/>
                </a:solidFill>
              </a:rPr>
              <a:t>josie.coburn@ucl.ac.uk </a:t>
            </a:r>
            <a:endParaRPr sz="2000">
              <a:solidFill>
                <a:srgbClr val="3F3F3F"/>
              </a:solidFill>
            </a:endParaRPr>
          </a:p>
          <a:p>
            <a:pPr indent="0" lvl="0" marL="0" rtl="0" algn="l">
              <a:spcBef>
                <a:spcPts val="0"/>
              </a:spcBef>
              <a:spcAft>
                <a:spcPts val="0"/>
              </a:spcAft>
              <a:buNone/>
            </a:pPr>
            <a:r>
              <a:t/>
            </a:r>
            <a:endParaRPr sz="2000">
              <a:solidFill>
                <a:srgbClr val="3F3F3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3a1466748c9_0_210"/>
          <p:cNvSpPr txBox="1"/>
          <p:nvPr>
            <p:ph type="ctrTitle"/>
          </p:nvPr>
        </p:nvSpPr>
        <p:spPr>
          <a:xfrm>
            <a:off x="1097280" y="758952"/>
            <a:ext cx="7770600" cy="3566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8000"/>
              <a:buNone/>
            </a:pPr>
            <a:r>
              <a:rPr lang="en-US" sz="3600">
                <a:solidFill>
                  <a:schemeClr val="dk1"/>
                </a:solidFill>
              </a:rPr>
              <a:t>Evaluating Distributed Peer Review at the Volkswagen Foundation</a:t>
            </a:r>
            <a:br>
              <a:rPr lang="en-US" sz="3600"/>
            </a:br>
            <a:br>
              <a:rPr lang="en-US" sz="2800">
                <a:solidFill>
                  <a:schemeClr val="dk1"/>
                </a:solidFill>
              </a:rPr>
            </a:br>
            <a:r>
              <a:rPr lang="en-US" sz="2000">
                <a:solidFill>
                  <a:schemeClr val="dk1"/>
                </a:solidFill>
              </a:rPr>
              <a:t>Anna Butters, Melanie Benson Marshall, Tom Stafford &amp; Stephen Pinfield (Research on Research Institute and University of Sheffield);</a:t>
            </a:r>
            <a:br>
              <a:rPr lang="en-US" sz="2000">
                <a:solidFill>
                  <a:schemeClr val="dk1"/>
                </a:solidFill>
              </a:rPr>
            </a:br>
            <a:r>
              <a:rPr lang="en-US" sz="2000">
                <a:solidFill>
                  <a:schemeClr val="dk1"/>
                </a:solidFill>
              </a:rPr>
              <a:t>Hanna Denecke, Alexander Bondarenko, Barbara Neubauer, Robert Nuske &amp; Pierre Schwidlinski (Volkswagen Foundation)</a:t>
            </a:r>
            <a:endParaRPr sz="2800"/>
          </a:p>
        </p:txBody>
      </p:sp>
      <p:pic>
        <p:nvPicPr>
          <p:cNvPr id="355" name="Google Shape;355;g3a1466748c9_0_210"/>
          <p:cNvPicPr preferRelativeResize="0"/>
          <p:nvPr/>
        </p:nvPicPr>
        <p:blipFill rotWithShape="1">
          <a:blip r:embed="rId3">
            <a:alphaModFix/>
          </a:blip>
          <a:srcRect b="0" l="0" r="0" t="0"/>
          <a:stretch/>
        </p:blipFill>
        <p:spPr>
          <a:xfrm>
            <a:off x="1236123" y="5097080"/>
            <a:ext cx="4200749" cy="793707"/>
          </a:xfrm>
          <a:prstGeom prst="rect">
            <a:avLst/>
          </a:prstGeom>
          <a:noFill/>
          <a:ln>
            <a:noFill/>
          </a:ln>
        </p:spPr>
      </p:pic>
      <p:pic>
        <p:nvPicPr>
          <p:cNvPr id="356" name="Google Shape;356;g3a1466748c9_0_210"/>
          <p:cNvPicPr preferRelativeResize="0"/>
          <p:nvPr/>
        </p:nvPicPr>
        <p:blipFill rotWithShape="1">
          <a:blip r:embed="rId4">
            <a:alphaModFix/>
          </a:blip>
          <a:srcRect b="0" l="0" r="0" t="0"/>
          <a:stretch/>
        </p:blipFill>
        <p:spPr>
          <a:xfrm>
            <a:off x="9222946" y="758952"/>
            <a:ext cx="2505074" cy="3543524"/>
          </a:xfrm>
          <a:prstGeom prst="rect">
            <a:avLst/>
          </a:prstGeom>
          <a:noFill/>
          <a:ln>
            <a:noFill/>
          </a:ln>
        </p:spPr>
      </p:pic>
      <p:pic>
        <p:nvPicPr>
          <p:cNvPr descr="Ein Bild, das Screenshot, Schrift, Grafiken, Schwarz enthält.&#10;&#10;KI-generierte Inhalte können fehlerhaft sein." id="357" name="Google Shape;357;g3a1466748c9_0_210"/>
          <p:cNvPicPr preferRelativeResize="0"/>
          <p:nvPr/>
        </p:nvPicPr>
        <p:blipFill rotWithShape="1">
          <a:blip r:embed="rId5">
            <a:alphaModFix/>
          </a:blip>
          <a:srcRect b="0" l="0" r="0" t="0"/>
          <a:stretch/>
        </p:blipFill>
        <p:spPr>
          <a:xfrm>
            <a:off x="6755131" y="4748852"/>
            <a:ext cx="4410894" cy="1432736"/>
          </a:xfrm>
          <a:prstGeom prst="rect">
            <a:avLst/>
          </a:prstGeom>
          <a:noFill/>
          <a:ln>
            <a:noFill/>
          </a:ln>
        </p:spPr>
      </p:pic>
      <p:sp>
        <p:nvSpPr>
          <p:cNvPr id="358" name="Google Shape;358;g3a1466748c9_0_210"/>
          <p:cNvSpPr/>
          <p:nvPr/>
        </p:nvSpPr>
        <p:spPr>
          <a:xfrm flipH="1">
            <a:off x="-374700" y="132400"/>
            <a:ext cx="10505100" cy="947700"/>
          </a:xfrm>
          <a:prstGeom prst="parallelogram">
            <a:avLst>
              <a:gd fmla="val 22402" name="adj"/>
            </a:avLst>
          </a:prstGeom>
          <a:solidFill>
            <a:srgbClr val="0070C0"/>
          </a:solidFill>
          <a:ln cap="flat" cmpd="sng" w="25400">
            <a:solidFill>
              <a:srgbClr val="709FA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dk1"/>
              </a:buClr>
              <a:buSzPts val="2400"/>
              <a:buFont typeface="Arial"/>
              <a:buNone/>
            </a:pPr>
            <a:r>
              <a:rPr lang="en-US" sz="3600">
                <a:solidFill>
                  <a:schemeClr val="lt1"/>
                </a:solidFill>
              </a:rPr>
              <a:t>Distributed</a:t>
            </a:r>
            <a:r>
              <a:rPr lang="en-US" sz="3600">
                <a:solidFill>
                  <a:schemeClr val="lt1"/>
                </a:solidFill>
              </a:rPr>
              <a:t> Peer Review</a:t>
            </a:r>
            <a:endParaRPr b="1" i="0" sz="36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63" name="Shape 363"/>
        <p:cNvGrpSpPr/>
        <p:nvPr/>
      </p:nvGrpSpPr>
      <p:grpSpPr>
        <a:xfrm>
          <a:off x="0" y="0"/>
          <a:ext cx="0" cy="0"/>
          <a:chOff x="0" y="0"/>
          <a:chExt cx="0" cy="0"/>
        </a:xfrm>
      </p:grpSpPr>
      <p:sp>
        <p:nvSpPr>
          <p:cNvPr id="364" name="Google Shape;364;g3a1466748c9_0_499"/>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AI in Grantmaking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5be4619977_0_27"/>
          <p:cNvSpPr txBox="1"/>
          <p:nvPr>
            <p:ph type="title"/>
          </p:nvPr>
        </p:nvSpPr>
        <p:spPr>
          <a:xfrm>
            <a:off x="1066800"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You: teams from </a:t>
            </a:r>
            <a:r>
              <a:rPr lang="en-US" strike="sngStrike"/>
              <a:t>3</a:t>
            </a:r>
            <a:r>
              <a:rPr lang="en-US"/>
              <a:t> 4 funders </a:t>
            </a:r>
            <a:endParaRPr/>
          </a:p>
        </p:txBody>
      </p:sp>
      <p:sp>
        <p:nvSpPr>
          <p:cNvPr id="371" name="Google Shape;371;g35be4619977_0_27"/>
          <p:cNvSpPr txBox="1"/>
          <p:nvPr/>
        </p:nvSpPr>
        <p:spPr>
          <a:xfrm>
            <a:off x="1097275" y="5178450"/>
            <a:ext cx="6965400" cy="1188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0" i="0" lang="en-US" sz="4800" u="none" cap="none" strike="noStrike">
                <a:solidFill>
                  <a:srgbClr val="0070C0"/>
                </a:solidFill>
                <a:latin typeface="Calibri"/>
                <a:ea typeface="Calibri"/>
                <a:cs typeface="Calibri"/>
                <a:sym typeface="Calibri"/>
              </a:rPr>
              <a:t>= </a:t>
            </a:r>
            <a:r>
              <a:rPr lang="en-US" sz="4800">
                <a:solidFill>
                  <a:srgbClr val="0070C0"/>
                </a:solidFill>
                <a:latin typeface="Calibri"/>
                <a:ea typeface="Calibri"/>
                <a:cs typeface="Calibri"/>
                <a:sym typeface="Calibri"/>
              </a:rPr>
              <a:t>4 </a:t>
            </a:r>
            <a:r>
              <a:rPr b="0" i="0" lang="en-US" sz="4800" u="none" cap="none" strike="noStrike">
                <a:solidFill>
                  <a:srgbClr val="0070C0"/>
                </a:solidFill>
                <a:latin typeface="Calibri"/>
                <a:ea typeface="Calibri"/>
                <a:cs typeface="Calibri"/>
                <a:sym typeface="Calibri"/>
              </a:rPr>
              <a:t>missions</a:t>
            </a:r>
            <a:endParaRPr b="0" i="0" sz="48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80000"/>
              </a:solidFill>
              <a:latin typeface="Calibri"/>
              <a:ea typeface="Calibri"/>
              <a:cs typeface="Calibri"/>
              <a:sym typeface="Calibri"/>
            </a:endParaRPr>
          </a:p>
        </p:txBody>
      </p:sp>
      <p:sp>
        <p:nvSpPr>
          <p:cNvPr id="372" name="Google Shape;372;g35be4619977_0_27"/>
          <p:cNvSpPr txBox="1"/>
          <p:nvPr/>
        </p:nvSpPr>
        <p:spPr>
          <a:xfrm>
            <a:off x="5687500" y="5178450"/>
            <a:ext cx="64338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980000"/>
                </a:solidFill>
                <a:latin typeface="Calibri"/>
                <a:ea typeface="Calibri"/>
                <a:cs typeface="Calibri"/>
                <a:sym typeface="Calibri"/>
              </a:rPr>
              <a:t>Introduce yourself in the chat!</a:t>
            </a:r>
            <a:endParaRPr b="0" i="0" sz="2200" u="none" cap="none" strike="noStrike">
              <a:solidFill>
                <a:srgbClr val="98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980000"/>
                </a:solidFill>
                <a:latin typeface="Calibri"/>
                <a:ea typeface="Calibri"/>
                <a:cs typeface="Calibri"/>
                <a:sym typeface="Calibri"/>
              </a:rPr>
              <a:t>+ add your organisation to your zoom name please</a:t>
            </a:r>
            <a:endParaRPr b="0" i="0" sz="2200" u="none" cap="none" strike="noStrike">
              <a:solidFill>
                <a:srgbClr val="980000"/>
              </a:solidFill>
              <a:latin typeface="Calibri"/>
              <a:ea typeface="Calibri"/>
              <a:cs typeface="Calibri"/>
              <a:sym typeface="Calibri"/>
            </a:endParaRPr>
          </a:p>
        </p:txBody>
      </p:sp>
      <p:pic>
        <p:nvPicPr>
          <p:cNvPr id="373" name="Google Shape;373;g35be4619977_0_27"/>
          <p:cNvPicPr preferRelativeResize="0"/>
          <p:nvPr/>
        </p:nvPicPr>
        <p:blipFill>
          <a:blip r:embed="rId3">
            <a:alphaModFix/>
          </a:blip>
          <a:stretch>
            <a:fillRect/>
          </a:stretch>
        </p:blipFill>
        <p:spPr>
          <a:xfrm>
            <a:off x="5953267" y="1838529"/>
            <a:ext cx="5048250" cy="1866900"/>
          </a:xfrm>
          <a:prstGeom prst="rect">
            <a:avLst/>
          </a:prstGeom>
          <a:noFill/>
          <a:ln>
            <a:noFill/>
          </a:ln>
        </p:spPr>
      </p:pic>
      <p:pic>
        <p:nvPicPr>
          <p:cNvPr id="374" name="Google Shape;374;g35be4619977_0_27"/>
          <p:cNvPicPr preferRelativeResize="0"/>
          <p:nvPr/>
        </p:nvPicPr>
        <p:blipFill>
          <a:blip r:embed="rId4">
            <a:alphaModFix/>
          </a:blip>
          <a:stretch>
            <a:fillRect/>
          </a:stretch>
        </p:blipFill>
        <p:spPr>
          <a:xfrm>
            <a:off x="6336442" y="3876879"/>
            <a:ext cx="4514850" cy="1009650"/>
          </a:xfrm>
          <a:prstGeom prst="rect">
            <a:avLst/>
          </a:prstGeom>
          <a:noFill/>
          <a:ln>
            <a:noFill/>
          </a:ln>
        </p:spPr>
      </p:pic>
      <p:pic>
        <p:nvPicPr>
          <p:cNvPr id="375" name="Google Shape;375;g35be4619977_0_27"/>
          <p:cNvPicPr preferRelativeResize="0"/>
          <p:nvPr/>
        </p:nvPicPr>
        <p:blipFill>
          <a:blip r:embed="rId5">
            <a:alphaModFix/>
          </a:blip>
          <a:stretch>
            <a:fillRect/>
          </a:stretch>
        </p:blipFill>
        <p:spPr>
          <a:xfrm>
            <a:off x="2050525" y="1838529"/>
            <a:ext cx="1645474" cy="1645474"/>
          </a:xfrm>
          <a:prstGeom prst="rect">
            <a:avLst/>
          </a:prstGeom>
          <a:noFill/>
          <a:ln>
            <a:noFill/>
          </a:ln>
        </p:spPr>
      </p:pic>
      <p:pic>
        <p:nvPicPr>
          <p:cNvPr id="376" name="Google Shape;376;g35be4619977_0_27"/>
          <p:cNvPicPr preferRelativeResize="0"/>
          <p:nvPr/>
        </p:nvPicPr>
        <p:blipFill>
          <a:blip r:embed="rId6">
            <a:alphaModFix/>
          </a:blip>
          <a:stretch>
            <a:fillRect/>
          </a:stretch>
        </p:blipFill>
        <p:spPr>
          <a:xfrm>
            <a:off x="1287350" y="3905453"/>
            <a:ext cx="3171825" cy="95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35be4619977_0_59"/>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Our Mission!</a:t>
            </a:r>
            <a:endParaRPr/>
          </a:p>
        </p:txBody>
      </p:sp>
      <p:sp>
        <p:nvSpPr>
          <p:cNvPr id="383" name="Google Shape;383;g35be4619977_0_59"/>
          <p:cNvSpPr txBox="1"/>
          <p:nvPr/>
        </p:nvSpPr>
        <p:spPr>
          <a:xfrm>
            <a:off x="862950" y="1935900"/>
            <a:ext cx="5373300" cy="424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Together we will wrestle with the particular discipline that experiment design forces: how to plan an investigation that is both focussed enough to provide a clear outcome, but also general enough to provide relevant evidence for future action. The ambition is that everyone will finish the sessions some steps closer to the goal of launching new experiments in the space of evaluating the use of AI in research funding.</a:t>
            </a:r>
            <a:endParaRPr b="0" i="0" sz="2200" u="none" cap="none" strike="noStrike">
              <a:solidFill>
                <a:srgbClr val="000000"/>
              </a:solidFill>
              <a:latin typeface="Arial"/>
              <a:ea typeface="Arial"/>
              <a:cs typeface="Arial"/>
              <a:sym typeface="Arial"/>
            </a:endParaRPr>
          </a:p>
        </p:txBody>
      </p:sp>
      <p:pic>
        <p:nvPicPr>
          <p:cNvPr id="384" name="Google Shape;384;g35be4619977_0_59"/>
          <p:cNvPicPr preferRelativeResize="0"/>
          <p:nvPr/>
        </p:nvPicPr>
        <p:blipFill rotWithShape="1">
          <a:blip r:embed="rId3">
            <a:alphaModFix/>
          </a:blip>
          <a:srcRect b="0" l="0" r="0" t="0"/>
          <a:stretch/>
        </p:blipFill>
        <p:spPr>
          <a:xfrm>
            <a:off x="6094150" y="1728904"/>
            <a:ext cx="5945450" cy="38984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35c092a31ab_0_137"/>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Roadmap</a:t>
            </a:r>
            <a:endParaRPr/>
          </a:p>
        </p:txBody>
      </p:sp>
      <p:graphicFrame>
        <p:nvGraphicFramePr>
          <p:cNvPr id="391" name="Google Shape;391;g35c092a31ab_0_137"/>
          <p:cNvGraphicFramePr/>
          <p:nvPr/>
        </p:nvGraphicFramePr>
        <p:xfrm>
          <a:off x="1097275" y="2078050"/>
          <a:ext cx="3000000" cy="3000000"/>
        </p:xfrm>
        <a:graphic>
          <a:graphicData uri="http://schemas.openxmlformats.org/drawingml/2006/table">
            <a:tbl>
              <a:tblPr>
                <a:noFill/>
                <a:tableStyleId>{A1D36D6D-F537-4718-81DD-5BFA46C065A3}</a:tableStyleId>
              </a:tblPr>
              <a:tblGrid>
                <a:gridCol w="1316650"/>
                <a:gridCol w="8741750"/>
              </a:tblGrid>
              <a:tr h="48097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t>DATE</a:t>
                      </a:r>
                      <a:endParaRPr b="1" sz="2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t>FOCUS</a:t>
                      </a:r>
                      <a:endParaRPr b="1" sz="2000" u="none" cap="none" strike="noStrike"/>
                    </a:p>
                  </a:txBody>
                  <a:tcPr marT="91425" marB="91425" marR="91425" marL="91425"/>
                </a:tc>
              </a:tr>
              <a:tr h="929000">
                <a:tc>
                  <a:txBody>
                    <a:bodyPr/>
                    <a:lstStyle/>
                    <a:p>
                      <a:pPr indent="0" lvl="0" marL="0" marR="0" rtl="0" algn="l">
                        <a:lnSpc>
                          <a:spcPct val="100000"/>
                        </a:lnSpc>
                        <a:spcBef>
                          <a:spcPts val="0"/>
                        </a:spcBef>
                        <a:spcAft>
                          <a:spcPts val="0"/>
                        </a:spcAft>
                        <a:buClr>
                          <a:srgbClr val="000000"/>
                        </a:buClr>
                        <a:buSzPts val="2000"/>
                        <a:buFont typeface="Arial"/>
                        <a:buNone/>
                      </a:pPr>
                      <a:r>
                        <a:rPr lang="en-US" sz="2000"/>
                        <a:t>Nov 12</a:t>
                      </a:r>
                      <a:endParaRPr sz="2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Workshop 1: Why experiment with AI?</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i="1" lang="en-US" sz="1600" u="none" cap="none" strike="noStrike"/>
                        <a:t>Lessons from the GRAIL project, understanding the risks and benefits of experiments</a:t>
                      </a:r>
                      <a:endParaRPr i="1" sz="1600" u="none" cap="none" strike="noStrike"/>
                    </a:p>
                  </a:txBody>
                  <a:tcPr marT="91425" marB="91425" marR="91425" marL="91425"/>
                </a:tc>
              </a:tr>
              <a:tr h="496050">
                <a:tc>
                  <a:txBody>
                    <a:bodyPr/>
                    <a:lstStyle/>
                    <a:p>
                      <a:pPr indent="0" lvl="0" marL="0" marR="0" rtl="0" algn="l">
                        <a:lnSpc>
                          <a:spcPct val="100000"/>
                        </a:lnSpc>
                        <a:spcBef>
                          <a:spcPts val="0"/>
                        </a:spcBef>
                        <a:spcAft>
                          <a:spcPts val="0"/>
                        </a:spcAft>
                        <a:buClr>
                          <a:srgbClr val="000000"/>
                        </a:buClr>
                        <a:buSzPts val="2000"/>
                        <a:buFont typeface="Arial"/>
                        <a:buNone/>
                      </a:pPr>
                      <a:r>
                        <a:rPr lang="en-US" sz="2000"/>
                        <a:t>Nov 19</a:t>
                      </a:r>
                      <a:endParaRPr sz="20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2000" u="none" cap="none" strike="noStrike">
                          <a:solidFill>
                            <a:srgbClr val="000000"/>
                          </a:solidFill>
                        </a:rPr>
                        <a:t>- one to one slots : bespoke coaching on developing experiments</a:t>
                      </a:r>
                      <a:endParaRPr sz="2000" u="none" cap="none" strike="noStrike"/>
                    </a:p>
                  </a:txBody>
                  <a:tcPr marT="91425" marB="91425" marR="91425" marL="91425">
                    <a:lnB cap="flat" cmpd="sng" w="9525">
                      <a:solidFill>
                        <a:srgbClr val="9E9E9E"/>
                      </a:solidFill>
                      <a:prstDash val="solid"/>
                      <a:round/>
                      <a:headEnd len="sm" w="sm" type="none"/>
                      <a:tailEnd len="sm" w="sm" type="none"/>
                    </a:lnB>
                  </a:tcPr>
                </a:tc>
              </a:tr>
              <a:tr h="496050">
                <a:tc>
                  <a:txBody>
                    <a:bodyPr/>
                    <a:lstStyle/>
                    <a:p>
                      <a:pPr indent="0" lvl="0" marL="0" marR="0" rtl="0" algn="l">
                        <a:lnSpc>
                          <a:spcPct val="100000"/>
                        </a:lnSpc>
                        <a:spcBef>
                          <a:spcPts val="0"/>
                        </a:spcBef>
                        <a:spcAft>
                          <a:spcPts val="0"/>
                        </a:spcAft>
                        <a:buClr>
                          <a:srgbClr val="000000"/>
                        </a:buClr>
                        <a:buSzPts val="2000"/>
                        <a:buFont typeface="Arial"/>
                        <a:buNone/>
                      </a:pPr>
                      <a:r>
                        <a:rPr lang="en-US" sz="2000"/>
                        <a:t>Nov 26</a:t>
                      </a:r>
                      <a:endParaRPr sz="2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Workshop 2: Examples of experiments with AI</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i="1" lang="en-US" sz="1600" u="none" cap="none" strike="noStrike"/>
                        <a:t>Discussion of case studies, experiment design</a:t>
                      </a:r>
                      <a:endParaRPr i="1"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0975">
                <a:tc>
                  <a:txBody>
                    <a:bodyPr/>
                    <a:lstStyle/>
                    <a:p>
                      <a:pPr indent="0" lvl="0" marL="0" marR="0" rtl="0" algn="l">
                        <a:lnSpc>
                          <a:spcPct val="100000"/>
                        </a:lnSpc>
                        <a:spcBef>
                          <a:spcPts val="0"/>
                        </a:spcBef>
                        <a:spcAft>
                          <a:spcPts val="0"/>
                        </a:spcAft>
                        <a:buClr>
                          <a:srgbClr val="000000"/>
                        </a:buClr>
                        <a:buSzPts val="2000"/>
                        <a:buFont typeface="Arial"/>
                        <a:buNone/>
                      </a:pPr>
                      <a:r>
                        <a:rPr lang="en-US" sz="2000"/>
                        <a:t>Dec 3</a:t>
                      </a:r>
                      <a:endParaRPr sz="20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2000" u="none" cap="none" strike="noStrike">
                          <a:solidFill>
                            <a:srgbClr val="000000"/>
                          </a:solidFill>
                        </a:rPr>
                        <a:t>- one to one slots : bespoke coaching on developing experiments</a:t>
                      </a:r>
                      <a:endParaRPr sz="20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0975">
                <a:tc>
                  <a:txBody>
                    <a:bodyPr/>
                    <a:lstStyle/>
                    <a:p>
                      <a:pPr indent="0" lvl="0" marL="0" marR="0" rtl="0" algn="l">
                        <a:lnSpc>
                          <a:spcPct val="100000"/>
                        </a:lnSpc>
                        <a:spcBef>
                          <a:spcPts val="0"/>
                        </a:spcBef>
                        <a:spcAft>
                          <a:spcPts val="0"/>
                        </a:spcAft>
                        <a:buClr>
                          <a:srgbClr val="000000"/>
                        </a:buClr>
                        <a:buSzPts val="2000"/>
                        <a:buFont typeface="Arial"/>
                        <a:buNone/>
                      </a:pPr>
                      <a:r>
                        <a:rPr lang="en-US" sz="2000"/>
                        <a:t>Dec 11</a:t>
                      </a:r>
                      <a:endParaRPr sz="20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Workshop 3: Your experiment with AI</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i="1" lang="en-US" sz="1600" u="none" cap="none" strike="noStrike"/>
                        <a:t>Pitches for new experiments  &amp; feedback, advocating for experiments in your organisation</a:t>
                      </a:r>
                      <a:endParaRPr sz="1600" u="none" cap="none" strike="noStrike"/>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35be4619977_0_69"/>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Some logistics</a:t>
            </a:r>
            <a:endParaRPr/>
          </a:p>
        </p:txBody>
      </p:sp>
      <p:sp>
        <p:nvSpPr>
          <p:cNvPr id="398" name="Google Shape;398;g35be4619977_0_69"/>
          <p:cNvSpPr txBox="1"/>
          <p:nvPr/>
        </p:nvSpPr>
        <p:spPr>
          <a:xfrm>
            <a:off x="1164550" y="1935900"/>
            <a:ext cx="9991200" cy="424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US" sz="2200"/>
              <a:t>Emails and Calendar invites: </a:t>
            </a:r>
            <a:r>
              <a:rPr lang="en-US" sz="2200"/>
              <a:t>Let Tom know if anyone missing these</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Recordings</a:t>
            </a:r>
            <a:r>
              <a:rPr b="0" i="0" lang="en-US" sz="2200" u="none" cap="none" strike="noStrike">
                <a:solidFill>
                  <a:srgbClr val="000000"/>
                </a:solidFill>
                <a:latin typeface="Arial"/>
                <a:ea typeface="Arial"/>
                <a:cs typeface="Arial"/>
                <a:sym typeface="Arial"/>
              </a:rPr>
              <a:t>: </a:t>
            </a:r>
            <a:r>
              <a:rPr b="0" i="0" lang="en-US" sz="2200" u="none" cap="none" strike="noStrike">
                <a:solidFill>
                  <a:schemeClr val="dk1"/>
                </a:solidFill>
                <a:latin typeface="Arial"/>
                <a:ea typeface="Arial"/>
                <a:cs typeface="Arial"/>
                <a:sym typeface="Arial"/>
              </a:rPr>
              <a:t>The talks (only) will be recorded</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Discussions are </a:t>
            </a:r>
            <a:r>
              <a:rPr b="0" i="0" lang="en-US" sz="2200" u="none" cap="none" strike="noStrike">
                <a:solidFill>
                  <a:schemeClr val="dk1"/>
                </a:solidFill>
                <a:latin typeface="Arial"/>
                <a:ea typeface="Arial"/>
                <a:cs typeface="Arial"/>
                <a:sym typeface="Arial"/>
              </a:rPr>
              <a:t>under the </a:t>
            </a:r>
            <a:r>
              <a:rPr b="0" i="0" lang="en-US" sz="2200" u="sng" cap="none" strike="noStrike">
                <a:solidFill>
                  <a:schemeClr val="hlink"/>
                </a:solidFill>
                <a:latin typeface="Arial"/>
                <a:ea typeface="Arial"/>
                <a:cs typeface="Arial"/>
                <a:sym typeface="Arial"/>
                <a:hlinkClick r:id="rId3"/>
              </a:rPr>
              <a:t>Chatham House Rule</a:t>
            </a:r>
            <a:r>
              <a:rPr b="0" i="0" lang="en-US" sz="2200" u="none" cap="none" strike="noStrike">
                <a:solidFill>
                  <a:schemeClr val="dk1"/>
                </a:solidFill>
                <a:latin typeface="Arial"/>
                <a:ea typeface="Arial"/>
                <a:cs typeface="Arial"/>
                <a:sym typeface="Arial"/>
              </a:rPr>
              <a:t>: </a:t>
            </a:r>
            <a:endParaRPr b="0" i="0" sz="2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"anyone who comes to a meeting is free to use information from the discussion, but is not allowed to reveal who made any particular comment."</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Coaching sessions: </a:t>
            </a:r>
            <a:r>
              <a:rPr b="0" i="0" lang="en-US" sz="2200" u="none" cap="none" strike="noStrike">
                <a:solidFill>
                  <a:srgbClr val="000000"/>
                </a:solidFill>
                <a:latin typeface="Arial"/>
                <a:ea typeface="Arial"/>
                <a:cs typeface="Arial"/>
                <a:sym typeface="Arial"/>
              </a:rPr>
              <a:t>Lead for your group has been in contact / will be soon</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lang="en-US" sz="2200"/>
              <a:t>Essential info: </a:t>
            </a:r>
            <a:r>
              <a:rPr lang="en-US" sz="2200" u="sng">
                <a:solidFill>
                  <a:schemeClr val="hlink"/>
                </a:solidFill>
                <a:hlinkClick r:id="rId4"/>
              </a:rPr>
              <a:t>google folder</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35c092a31ab_0_284"/>
          <p:cNvSpPr txBox="1"/>
          <p:nvPr>
            <p:ph type="title"/>
          </p:nvPr>
        </p:nvSpPr>
        <p:spPr>
          <a:xfrm>
            <a:off x="1097275" y="638404"/>
            <a:ext cx="10058400" cy="9381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SzPts val="1800"/>
              <a:buNone/>
            </a:pPr>
            <a:r>
              <a:rPr lang="en-US"/>
              <a:t>Timetable for today (UTC+11)</a:t>
            </a:r>
            <a:endParaRPr/>
          </a:p>
        </p:txBody>
      </p:sp>
      <p:sp>
        <p:nvSpPr>
          <p:cNvPr id="405" name="Google Shape;405;g35c092a31ab_0_284"/>
          <p:cNvSpPr txBox="1"/>
          <p:nvPr>
            <p:ph idx="1" type="body"/>
          </p:nvPr>
        </p:nvSpPr>
        <p:spPr>
          <a:xfrm>
            <a:off x="1097280" y="2108200"/>
            <a:ext cx="10058400" cy="3760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1200"/>
              </a:spcBef>
              <a:spcAft>
                <a:spcPts val="0"/>
              </a:spcAft>
              <a:buSzPts val="1800"/>
              <a:buNone/>
            </a:pPr>
            <a:r>
              <a:rPr b="1" lang="en-US" sz="2200">
                <a:extLst>
                  <a:ext uri="http://customooxmlschemas.google.com/">
                    <go:slidesCustomData xmlns:go="http://customooxmlschemas.google.com/" textRoundtripDataId="0"/>
                  </a:ext>
                </a:extLst>
              </a:rPr>
              <a:t>1600</a:t>
            </a:r>
            <a:r>
              <a:rPr lang="en-US" sz="2200">
                <a:extLst>
                  <a:ext uri="http://customooxmlschemas.google.com/">
                    <go:slidesCustomData xmlns:go="http://customooxmlschemas.google.com/" textRoundtripDataId="1"/>
                  </a:ext>
                </a:extLst>
              </a:rPr>
              <a:t> Introductions, Logistics</a:t>
            </a:r>
            <a:endParaRPr sz="2200">
              <a:extLst>
                <a:ext uri="http://customooxmlschemas.google.com/">
                  <go:slidesCustomData xmlns:go="http://customooxmlschemas.google.com/" textRoundtripDataId="2"/>
                </a:ext>
              </a:extLst>
            </a:endParaRPr>
          </a:p>
          <a:p>
            <a:pPr indent="0" lvl="0" marL="0" rtl="0" algn="l">
              <a:lnSpc>
                <a:spcPct val="100000"/>
              </a:lnSpc>
              <a:spcBef>
                <a:spcPts val="1200"/>
              </a:spcBef>
              <a:spcAft>
                <a:spcPts val="0"/>
              </a:spcAft>
              <a:buSzPts val="1800"/>
              <a:buNone/>
            </a:pPr>
            <a:r>
              <a:rPr b="1" lang="en-US" sz="2200">
                <a:extLst>
                  <a:ext uri="http://customooxmlschemas.google.com/">
                    <go:slidesCustomData xmlns:go="http://customooxmlschemas.google.com/" textRoundtripDataId="3"/>
                  </a:ext>
                </a:extLst>
              </a:rPr>
              <a:t>1610</a:t>
            </a:r>
            <a:r>
              <a:rPr lang="en-US" sz="2200">
                <a:extLst>
                  <a:ext uri="http://customooxmlschemas.google.com/">
                    <go:slidesCustomData xmlns:go="http://customooxmlschemas.google.com/" textRoundtripDataId="4"/>
                  </a:ext>
                </a:extLst>
              </a:rPr>
              <a:t> GRAIL reflections (Youyou Wu)</a:t>
            </a:r>
            <a:br>
              <a:rPr lang="en-US" sz="2200">
                <a:extLst>
                  <a:ext uri="http://customooxmlschemas.google.com/">
                    <go:slidesCustomData xmlns:go="http://customooxmlschemas.google.com/" textRoundtripDataId="4"/>
                  </a:ext>
                </a:extLst>
              </a:rPr>
            </a:br>
            <a:r>
              <a:rPr lang="en-US" sz="2200">
                <a:extLst>
                  <a:ext uri="http://customooxmlschemas.google.com/">
                    <go:slidesCustomData xmlns:go="http://customooxmlschemas.google.com/" textRoundtripDataId="4"/>
                  </a:ext>
                </a:extLst>
              </a:rPr>
              <a:t>	</a:t>
            </a:r>
            <a:r>
              <a:rPr b="1" lang="en-US" sz="2200">
                <a:extLst>
                  <a:ext uri="http://customooxmlschemas.google.com/">
                    <go:slidesCustomData xmlns:go="http://customooxmlschemas.google.com/" textRoundtripDataId="5"/>
                  </a:ext>
                </a:extLst>
              </a:rPr>
              <a:t>1625</a:t>
            </a:r>
            <a:r>
              <a:rPr lang="en-US" sz="2200">
                <a:extLst>
                  <a:ext uri="http://customooxmlschemas.google.com/">
                    <go:slidesCustomData xmlns:go="http://customooxmlschemas.google.com/" textRoundtripDataId="6"/>
                  </a:ext>
                </a:extLst>
              </a:rPr>
              <a:t> Breakout groups</a:t>
            </a:r>
            <a:br>
              <a:rPr lang="en-US" sz="2200">
                <a:extLst>
                  <a:ext uri="http://customooxmlschemas.google.com/">
                    <go:slidesCustomData xmlns:go="http://customooxmlschemas.google.com/" textRoundtripDataId="6"/>
                  </a:ext>
                </a:extLst>
              </a:rPr>
            </a:br>
            <a:r>
              <a:rPr lang="en-US" sz="2200">
                <a:extLst>
                  <a:ext uri="http://customooxmlschemas.google.com/">
                    <go:slidesCustomData xmlns:go="http://customooxmlschemas.google.com/" textRoundtripDataId="6"/>
                  </a:ext>
                </a:extLst>
              </a:rPr>
              <a:t>	</a:t>
            </a:r>
            <a:r>
              <a:rPr b="1" lang="en-US" sz="2200">
                <a:extLst>
                  <a:ext uri="http://customooxmlschemas.google.com/">
                    <go:slidesCustomData xmlns:go="http://customooxmlschemas.google.com/" textRoundtripDataId="7"/>
                  </a:ext>
                </a:extLst>
              </a:rPr>
              <a:t>1640</a:t>
            </a:r>
            <a:r>
              <a:rPr lang="en-US" sz="2200">
                <a:extLst>
                  <a:ext uri="http://customooxmlschemas.google.com/">
                    <go:slidesCustomData xmlns:go="http://customooxmlschemas.google.com/" textRoundtripDataId="8"/>
                  </a:ext>
                </a:extLst>
              </a:rPr>
              <a:t> Plenary</a:t>
            </a:r>
            <a:endParaRPr sz="2200">
              <a:extLst>
                <a:ext uri="http://customooxmlschemas.google.com/">
                  <go:slidesCustomData xmlns:go="http://customooxmlschemas.google.com/" textRoundtripDataId="9"/>
                </a:ext>
              </a:extLst>
            </a:endParaRPr>
          </a:p>
          <a:p>
            <a:pPr indent="0" lvl="0" marL="0" rtl="0" algn="l">
              <a:lnSpc>
                <a:spcPct val="100000"/>
              </a:lnSpc>
              <a:spcBef>
                <a:spcPts val="1200"/>
              </a:spcBef>
              <a:spcAft>
                <a:spcPts val="0"/>
              </a:spcAft>
              <a:buSzPts val="1800"/>
              <a:buNone/>
            </a:pPr>
            <a:r>
              <a:rPr b="1" lang="en-US" sz="2200">
                <a:extLst>
                  <a:ext uri="http://customooxmlschemas.google.com/">
                    <go:slidesCustomData xmlns:go="http://customooxmlschemas.google.com/" textRoundtripDataId="10"/>
                  </a:ext>
                </a:extLst>
              </a:rPr>
              <a:t>1650</a:t>
            </a:r>
            <a:r>
              <a:rPr lang="en-US" sz="2200">
                <a:extLst>
                  <a:ext uri="http://customooxmlschemas.google.com/">
                    <go:slidesCustomData xmlns:go="http://customooxmlschemas.google.com/" textRoundtripDataId="11"/>
                  </a:ext>
                </a:extLst>
              </a:rPr>
              <a:t> (break)</a:t>
            </a:r>
            <a:endParaRPr sz="2200"/>
          </a:p>
          <a:p>
            <a:pPr indent="0" lvl="0" marL="0" rtl="0" algn="l">
              <a:lnSpc>
                <a:spcPct val="100000"/>
              </a:lnSpc>
              <a:spcBef>
                <a:spcPts val="1200"/>
              </a:spcBef>
              <a:spcAft>
                <a:spcPts val="0"/>
              </a:spcAft>
              <a:buSzPts val="1800"/>
              <a:buNone/>
            </a:pPr>
            <a:r>
              <a:rPr b="1" lang="en-US" sz="2200"/>
              <a:t>1700</a:t>
            </a:r>
            <a:r>
              <a:rPr lang="en-US" sz="2200"/>
              <a:t> Why experiments? (Tom Stafford)</a:t>
            </a:r>
            <a:endParaRPr sz="2200"/>
          </a:p>
          <a:p>
            <a:pPr indent="0" lvl="0" marL="0" rtl="0" algn="l">
              <a:lnSpc>
                <a:spcPct val="100000"/>
              </a:lnSpc>
              <a:spcBef>
                <a:spcPts val="1200"/>
              </a:spcBef>
              <a:spcAft>
                <a:spcPts val="0"/>
              </a:spcAft>
              <a:buSzPts val="1800"/>
              <a:buNone/>
            </a:pPr>
            <a:r>
              <a:rPr lang="en-US" sz="2200"/>
              <a:t>	including discussion</a:t>
            </a:r>
            <a:endParaRPr sz="2200"/>
          </a:p>
          <a:p>
            <a:pPr indent="0" lvl="0" marL="0" rtl="0" algn="l">
              <a:lnSpc>
                <a:spcPct val="100000"/>
              </a:lnSpc>
              <a:spcBef>
                <a:spcPts val="1200"/>
              </a:spcBef>
              <a:spcAft>
                <a:spcPts val="0"/>
              </a:spcAft>
              <a:buSzPts val="1800"/>
              <a:buNone/>
            </a:pPr>
            <a:r>
              <a:rPr b="1" lang="en-US" sz="2200"/>
              <a:t>1750 </a:t>
            </a:r>
            <a:r>
              <a:rPr lang="en-US" sz="2200"/>
              <a:t>END</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28" name="Shape 228"/>
        <p:cNvGrpSpPr/>
        <p:nvPr/>
      </p:nvGrpSpPr>
      <p:grpSpPr>
        <a:xfrm>
          <a:off x="0" y="0"/>
          <a:ext cx="0" cy="0"/>
          <a:chOff x="0" y="0"/>
          <a:chExt cx="0" cy="0"/>
        </a:xfrm>
      </p:grpSpPr>
      <p:sp>
        <p:nvSpPr>
          <p:cNvPr id="229" name="Google Shape;229;g3a255ed4acf_0_7"/>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Start recording</a:t>
            </a:r>
            <a:endParaRPr/>
          </a:p>
        </p:txBody>
      </p:sp>
      <p:sp>
        <p:nvSpPr>
          <p:cNvPr id="230" name="Google Shape;230;g3a255ed4acf_0_7"/>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10" name="Shape 410"/>
        <p:cNvGrpSpPr/>
        <p:nvPr/>
      </p:nvGrpSpPr>
      <p:grpSpPr>
        <a:xfrm>
          <a:off x="0" y="0"/>
          <a:ext cx="0" cy="0"/>
          <a:chOff x="0" y="0"/>
          <a:chExt cx="0" cy="0"/>
        </a:xfrm>
      </p:grpSpPr>
      <p:sp>
        <p:nvSpPr>
          <p:cNvPr id="411" name="Google Shape;411;g35c092a31ab_0_2"/>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Welcome From Youyou Wu</a:t>
            </a:r>
            <a:endParaRPr/>
          </a:p>
        </p:txBody>
      </p:sp>
      <p:pic>
        <p:nvPicPr>
          <p:cNvPr id="412" name="Google Shape;412;g35c092a31ab_0_2"/>
          <p:cNvPicPr preferRelativeResize="0"/>
          <p:nvPr/>
        </p:nvPicPr>
        <p:blipFill rotWithShape="1">
          <a:blip r:embed="rId3">
            <a:alphaModFix/>
          </a:blip>
          <a:srcRect b="0" l="0" r="0" t="0"/>
          <a:stretch/>
        </p:blipFill>
        <p:spPr>
          <a:xfrm>
            <a:off x="8403851" y="2064300"/>
            <a:ext cx="2693350" cy="4071951"/>
          </a:xfrm>
          <a:prstGeom prst="rect">
            <a:avLst/>
          </a:prstGeom>
          <a:noFill/>
          <a:ln>
            <a:noFill/>
          </a:ln>
        </p:spPr>
      </p:pic>
      <p:sp>
        <p:nvSpPr>
          <p:cNvPr id="413" name="Google Shape;413;g35c092a31ab_0_2"/>
          <p:cNvSpPr txBox="1"/>
          <p:nvPr/>
        </p:nvSpPr>
        <p:spPr>
          <a:xfrm>
            <a:off x="1022250" y="1840850"/>
            <a:ext cx="5809800" cy="429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Associate Professor in Psychology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University College London (UCL)</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sng" cap="none" strike="noStrike">
                <a:solidFill>
                  <a:schemeClr val="hlink"/>
                </a:solidFill>
                <a:latin typeface="Arial"/>
                <a:ea typeface="Arial"/>
                <a:cs typeface="Arial"/>
                <a:sym typeface="Arial"/>
                <a:hlinkClick r:id="rId4"/>
              </a:rPr>
              <a:t>https://www.drwuyouyou.com/</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Arial"/>
                <a:ea typeface="Arial"/>
                <a:cs typeface="Arial"/>
                <a:sym typeface="Arial"/>
              </a:rPr>
              <a:t>Research Fellow</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Arial"/>
                <a:ea typeface="Arial"/>
                <a:cs typeface="Arial"/>
                <a:sym typeface="Arial"/>
              </a:rPr>
              <a:t>Research on Research Institute</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sng" cap="none" strike="noStrike">
                <a:solidFill>
                  <a:schemeClr val="hlink"/>
                </a:solidFill>
                <a:latin typeface="Arial"/>
                <a:ea typeface="Arial"/>
                <a:cs typeface="Arial"/>
                <a:sym typeface="Arial"/>
                <a:hlinkClick r:id="rId5"/>
              </a:rPr>
              <a:t>https://researchonresearch.org/</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35c092a31ab_0_12"/>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reflections</a:t>
            </a:r>
            <a:endParaRPr/>
          </a:p>
        </p:txBody>
      </p:sp>
      <p:sp>
        <p:nvSpPr>
          <p:cNvPr id="420" name="Google Shape;420;g35c092a31ab_0_12"/>
          <p:cNvSpPr txBox="1"/>
          <p:nvPr/>
        </p:nvSpPr>
        <p:spPr>
          <a:xfrm>
            <a:off x="968175" y="2067100"/>
            <a:ext cx="5643300" cy="374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rgbClr val="3F3F3F"/>
                </a:solidFill>
                <a:latin typeface="Calibri"/>
                <a:ea typeface="Calibri"/>
                <a:cs typeface="Calibri"/>
                <a:sym typeface="Calibri"/>
              </a:rPr>
              <a:t>GRAIL = Getting responsible about AI and machine learning (ML) in research funding and evaluation</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3F3F3F"/>
                </a:solidFill>
                <a:latin typeface="Calibri"/>
                <a:ea typeface="Calibri"/>
                <a:cs typeface="Calibri"/>
                <a:sym typeface="Calibri"/>
              </a:rPr>
              <a:t>A RoRI project running from 2023 to 2025</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rgbClr val="3F3F3F"/>
                </a:solidFill>
                <a:latin typeface="Calibri"/>
                <a:ea typeface="Calibri"/>
                <a:cs typeface="Calibri"/>
                <a:sym typeface="Calibri"/>
              </a:rPr>
              <a:t>Goal: Understand how funders use AI/ML and build shared practices</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3F3F3F"/>
                </a:solidFill>
                <a:latin typeface="Calibri"/>
                <a:ea typeface="Calibri"/>
                <a:cs typeface="Calibri"/>
                <a:sym typeface="Calibri"/>
              </a:rPr>
              <a:t>Who: </a:t>
            </a:r>
            <a:endParaRPr b="0" i="0" sz="2100" u="none" cap="none" strike="noStrike">
              <a:solidFill>
                <a:srgbClr val="3F3F3F"/>
              </a:solidFill>
              <a:latin typeface="Calibri"/>
              <a:ea typeface="Calibri"/>
              <a:cs typeface="Calibri"/>
              <a:sym typeface="Calibri"/>
            </a:endParaRPr>
          </a:p>
          <a:p>
            <a:pPr indent="-361950" lvl="0" marL="457200" marR="0" rtl="0" algn="l">
              <a:lnSpc>
                <a:spcPct val="100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35 delegates from 13 research funders</a:t>
            </a:r>
            <a:endParaRPr b="0" i="0" sz="2100" u="none" cap="none" strike="noStrike">
              <a:solidFill>
                <a:srgbClr val="3F3F3F"/>
              </a:solidFill>
              <a:latin typeface="Calibri"/>
              <a:ea typeface="Calibri"/>
              <a:cs typeface="Calibri"/>
              <a:sym typeface="Calibri"/>
            </a:endParaRPr>
          </a:p>
          <a:p>
            <a:pPr indent="-361950" lvl="0" marL="457200" marR="0" rtl="0" algn="l">
              <a:lnSpc>
                <a:spcPct val="100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4 researchers</a:t>
            </a:r>
            <a:endParaRPr b="0" i="0" sz="2200" u="none" cap="none" strike="noStrike">
              <a:solidFill>
                <a:srgbClr val="3F3F3F"/>
              </a:solidFill>
              <a:latin typeface="Calibri"/>
              <a:ea typeface="Calibri"/>
              <a:cs typeface="Calibri"/>
              <a:sym typeface="Calibri"/>
            </a:endParaRPr>
          </a:p>
        </p:txBody>
      </p:sp>
      <p:pic>
        <p:nvPicPr>
          <p:cNvPr id="421" name="Google Shape;421;g35c092a31ab_0_12"/>
          <p:cNvPicPr preferRelativeResize="0"/>
          <p:nvPr/>
        </p:nvPicPr>
        <p:blipFill rotWithShape="1">
          <a:blip r:embed="rId3">
            <a:alphaModFix/>
          </a:blip>
          <a:srcRect b="0" l="0" r="0" t="0"/>
          <a:stretch/>
        </p:blipFill>
        <p:spPr>
          <a:xfrm>
            <a:off x="6829625" y="1837750"/>
            <a:ext cx="4249850" cy="2916400"/>
          </a:xfrm>
          <a:prstGeom prst="rect">
            <a:avLst/>
          </a:prstGeom>
          <a:noFill/>
          <a:ln>
            <a:noFill/>
          </a:ln>
        </p:spPr>
      </p:pic>
      <p:pic>
        <p:nvPicPr>
          <p:cNvPr id="422" name="Google Shape;422;g35c092a31ab_0_12"/>
          <p:cNvPicPr preferRelativeResize="0"/>
          <p:nvPr/>
        </p:nvPicPr>
        <p:blipFill rotWithShape="1">
          <a:blip r:embed="rId4">
            <a:alphaModFix/>
          </a:blip>
          <a:srcRect b="0" l="0" r="0" t="0"/>
          <a:stretch/>
        </p:blipFill>
        <p:spPr>
          <a:xfrm>
            <a:off x="6868000" y="5015400"/>
            <a:ext cx="938100" cy="938100"/>
          </a:xfrm>
          <a:prstGeom prst="rect">
            <a:avLst/>
          </a:prstGeom>
          <a:noFill/>
          <a:ln>
            <a:noFill/>
          </a:ln>
        </p:spPr>
      </p:pic>
      <p:pic>
        <p:nvPicPr>
          <p:cNvPr id="423" name="Google Shape;423;g35c092a31ab_0_12"/>
          <p:cNvPicPr preferRelativeResize="0"/>
          <p:nvPr/>
        </p:nvPicPr>
        <p:blipFill rotWithShape="1">
          <a:blip r:embed="rId5">
            <a:alphaModFix/>
          </a:blip>
          <a:srcRect b="0" l="0" r="0" t="0"/>
          <a:stretch/>
        </p:blipFill>
        <p:spPr>
          <a:xfrm>
            <a:off x="10047673" y="5015400"/>
            <a:ext cx="938100" cy="938100"/>
          </a:xfrm>
          <a:prstGeom prst="rect">
            <a:avLst/>
          </a:prstGeom>
          <a:noFill/>
          <a:ln>
            <a:noFill/>
          </a:ln>
        </p:spPr>
      </p:pic>
      <p:pic>
        <p:nvPicPr>
          <p:cNvPr id="424" name="Google Shape;424;g35c092a31ab_0_12"/>
          <p:cNvPicPr preferRelativeResize="0"/>
          <p:nvPr/>
        </p:nvPicPr>
        <p:blipFill rotWithShape="1">
          <a:blip r:embed="rId6">
            <a:alphaModFix/>
          </a:blip>
          <a:srcRect b="0" l="0" r="0" t="0"/>
          <a:stretch/>
        </p:blipFill>
        <p:spPr>
          <a:xfrm>
            <a:off x="7882300" y="5015424"/>
            <a:ext cx="938101" cy="938071"/>
          </a:xfrm>
          <a:prstGeom prst="rect">
            <a:avLst/>
          </a:prstGeom>
          <a:noFill/>
          <a:ln>
            <a:noFill/>
          </a:ln>
        </p:spPr>
      </p:pic>
      <p:pic>
        <p:nvPicPr>
          <p:cNvPr id="425" name="Google Shape;425;g35c092a31ab_0_12"/>
          <p:cNvPicPr preferRelativeResize="0"/>
          <p:nvPr/>
        </p:nvPicPr>
        <p:blipFill rotWithShape="1">
          <a:blip r:embed="rId7">
            <a:alphaModFix/>
          </a:blip>
          <a:srcRect b="0" l="0" r="0" t="0"/>
          <a:stretch/>
        </p:blipFill>
        <p:spPr>
          <a:xfrm>
            <a:off x="8954600" y="5015400"/>
            <a:ext cx="938100" cy="938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35cdc365c3d_0_11"/>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activities</a:t>
            </a:r>
            <a:endParaRPr/>
          </a:p>
        </p:txBody>
      </p:sp>
      <p:sp>
        <p:nvSpPr>
          <p:cNvPr id="432" name="Google Shape;432;g35cdc365c3d_0_11"/>
          <p:cNvSpPr txBox="1"/>
          <p:nvPr/>
        </p:nvSpPr>
        <p:spPr>
          <a:xfrm>
            <a:off x="1097275" y="2693225"/>
            <a:ext cx="3867900" cy="24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13 virtual workshops</a:t>
            </a:r>
            <a:endParaRPr b="1"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3F3F3F"/>
                </a:solidFill>
                <a:latin typeface="Calibri"/>
                <a:ea typeface="Calibri"/>
                <a:cs typeface="Calibri"/>
                <a:sym typeface="Calibri"/>
              </a:rPr>
              <a:t>Presentations / case studies </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3F3F3F"/>
                </a:solidFill>
                <a:latin typeface="Calibri"/>
                <a:ea typeface="Calibri"/>
                <a:cs typeface="Calibri"/>
                <a:sym typeface="Calibri"/>
              </a:rPr>
              <a:t>Q&amp;A</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3F3F3F"/>
                </a:solidFill>
                <a:latin typeface="Calibri"/>
                <a:ea typeface="Calibri"/>
                <a:cs typeface="Calibri"/>
                <a:sym typeface="Calibri"/>
              </a:rPr>
              <a:t>Group discussions</a:t>
            </a:r>
            <a:endParaRPr b="0" i="0" sz="2100" u="none" cap="none" strike="noStrike">
              <a:solidFill>
                <a:srgbClr val="3F3F3F"/>
              </a:solidFill>
              <a:latin typeface="Calibri"/>
              <a:ea typeface="Calibri"/>
              <a:cs typeface="Calibri"/>
              <a:sym typeface="Calibri"/>
            </a:endParaRPr>
          </a:p>
        </p:txBody>
      </p:sp>
      <p:pic>
        <p:nvPicPr>
          <p:cNvPr id="433" name="Google Shape;433;g35cdc365c3d_0_11"/>
          <p:cNvPicPr preferRelativeResize="0"/>
          <p:nvPr/>
        </p:nvPicPr>
        <p:blipFill rotWithShape="1">
          <a:blip r:embed="rId3">
            <a:alphaModFix/>
          </a:blip>
          <a:srcRect b="0" l="0" r="0" t="0"/>
          <a:stretch/>
        </p:blipFill>
        <p:spPr>
          <a:xfrm>
            <a:off x="6426175" y="2067100"/>
            <a:ext cx="4299276" cy="3975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35cdc365c3d_0_18"/>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outputs</a:t>
            </a:r>
            <a:endParaRPr/>
          </a:p>
        </p:txBody>
      </p:sp>
      <p:sp>
        <p:nvSpPr>
          <p:cNvPr id="440" name="Google Shape;440;g35cdc365c3d_0_18"/>
          <p:cNvSpPr txBox="1"/>
          <p:nvPr/>
        </p:nvSpPr>
        <p:spPr>
          <a:xfrm>
            <a:off x="5829300" y="2361300"/>
            <a:ext cx="6431700" cy="152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The GRAIL Handbook </a:t>
            </a:r>
            <a:r>
              <a:rPr b="0" i="1" lang="en-US" sz="2100" u="sng" cap="none" strike="noStrike">
                <a:solidFill>
                  <a:schemeClr val="hlink"/>
                </a:solidFill>
                <a:latin typeface="Calibri"/>
                <a:ea typeface="Calibri"/>
                <a:cs typeface="Calibri"/>
                <a:sym typeface="Calibri"/>
                <a:hlinkClick r:id="rId3"/>
              </a:rPr>
              <a:t>[link]</a:t>
            </a:r>
            <a:r>
              <a:rPr b="0" i="1" lang="en-US" sz="2100" u="none" cap="none" strike="noStrike">
                <a:solidFill>
                  <a:srgbClr val="3F3F3F"/>
                </a:solidFill>
                <a:latin typeface="Calibri"/>
                <a:ea typeface="Calibri"/>
                <a:cs typeface="Calibri"/>
                <a:sym typeface="Calibri"/>
              </a:rPr>
              <a:t> </a:t>
            </a:r>
            <a:endParaRPr b="0" i="1" sz="2100" u="none" cap="none" strike="noStrike">
              <a:solidFill>
                <a:srgbClr val="3F3F3F"/>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lang="en-US" sz="2100">
                <a:solidFill>
                  <a:srgbClr val="3F3F3F"/>
                </a:solidFill>
                <a:latin typeface="Calibri"/>
                <a:ea typeface="Calibri"/>
                <a:cs typeface="Calibri"/>
                <a:sym typeface="Calibri"/>
              </a:rPr>
              <a:t>L</a:t>
            </a:r>
            <a:r>
              <a:rPr b="0" i="0" lang="en-US" sz="2100" u="none" cap="none" strike="noStrike">
                <a:solidFill>
                  <a:srgbClr val="3F3F3F"/>
                </a:solidFill>
                <a:latin typeface="Calibri"/>
                <a:ea typeface="Calibri"/>
                <a:cs typeface="Calibri"/>
                <a:sym typeface="Calibri"/>
              </a:rPr>
              <a:t>aunch</a:t>
            </a:r>
            <a:r>
              <a:rPr lang="en-US" sz="2100">
                <a:solidFill>
                  <a:srgbClr val="3F3F3F"/>
                </a:solidFill>
                <a:latin typeface="Calibri"/>
                <a:ea typeface="Calibri"/>
                <a:cs typeface="Calibri"/>
                <a:sym typeface="Calibri"/>
              </a:rPr>
              <a:t>ed online on</a:t>
            </a:r>
            <a:r>
              <a:rPr b="0" i="0" lang="en-US" sz="2100" u="none" cap="none" strike="noStrike">
                <a:solidFill>
                  <a:srgbClr val="3F3F3F"/>
                </a:solidFill>
                <a:latin typeface="Calibri"/>
                <a:ea typeface="Calibri"/>
                <a:cs typeface="Calibri"/>
                <a:sym typeface="Calibri"/>
              </a:rPr>
              <a:t> 20th of June, 2025</a:t>
            </a:r>
            <a:endParaRPr b="0"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lang="en-US" sz="2100">
                <a:solidFill>
                  <a:srgbClr val="3F3F3F"/>
                </a:solidFill>
                <a:latin typeface="Calibri"/>
                <a:ea typeface="Calibri"/>
                <a:cs typeface="Calibri"/>
                <a:sym typeface="Calibri"/>
              </a:rPr>
              <a:t>L</a:t>
            </a:r>
            <a:r>
              <a:rPr b="0" i="0" lang="en-US" sz="2100" u="none" cap="none" strike="noStrike">
                <a:solidFill>
                  <a:srgbClr val="3F3F3F"/>
                </a:solidFill>
                <a:latin typeface="Calibri"/>
                <a:ea typeface="Calibri"/>
                <a:cs typeface="Calibri"/>
                <a:sym typeface="Calibri"/>
              </a:rPr>
              <a:t>aunched in-</a:t>
            </a:r>
            <a:r>
              <a:rPr lang="en-US" sz="2100">
                <a:solidFill>
                  <a:srgbClr val="3F3F3F"/>
                </a:solidFill>
                <a:latin typeface="Calibri"/>
                <a:ea typeface="Calibri"/>
                <a:cs typeface="Calibri"/>
                <a:sym typeface="Calibri"/>
              </a:rPr>
              <a:t>person</a:t>
            </a:r>
            <a:r>
              <a:rPr b="0" i="0" lang="en-US" sz="2100" u="none" cap="none" strike="noStrike">
                <a:solidFill>
                  <a:srgbClr val="3F3F3F"/>
                </a:solidFill>
                <a:latin typeface="Calibri"/>
                <a:ea typeface="Calibri"/>
                <a:cs typeface="Calibri"/>
                <a:sym typeface="Calibri"/>
              </a:rPr>
              <a:t> at the Metascience conference 2025 </a:t>
            </a:r>
            <a:endParaRPr b="0" i="0" sz="2100" u="none" cap="none" strike="noStrike">
              <a:solidFill>
                <a:srgbClr val="3F3F3F"/>
              </a:solidFill>
              <a:latin typeface="Calibri"/>
              <a:ea typeface="Calibri"/>
              <a:cs typeface="Calibri"/>
              <a:sym typeface="Calibri"/>
            </a:endParaRPr>
          </a:p>
        </p:txBody>
      </p:sp>
      <p:pic>
        <p:nvPicPr>
          <p:cNvPr id="441" name="Google Shape;441;g35cdc365c3d_0_18"/>
          <p:cNvPicPr preferRelativeResize="0"/>
          <p:nvPr/>
        </p:nvPicPr>
        <p:blipFill rotWithShape="1">
          <a:blip r:embed="rId4">
            <a:alphaModFix/>
          </a:blip>
          <a:srcRect b="0" l="0" r="0" t="0"/>
          <a:stretch/>
        </p:blipFill>
        <p:spPr>
          <a:xfrm>
            <a:off x="1097275" y="1987126"/>
            <a:ext cx="4418824" cy="4098049"/>
          </a:xfrm>
          <a:prstGeom prst="rect">
            <a:avLst/>
          </a:prstGeom>
          <a:noFill/>
          <a:ln cap="flat" cmpd="sng" w="9525">
            <a:solidFill>
              <a:srgbClr val="2686CB"/>
            </a:solidFill>
            <a:prstDash val="solid"/>
            <a:round/>
            <a:headEnd len="sm" w="sm" type="none"/>
            <a:tailEnd len="sm" w="sm" type="none"/>
          </a:ln>
        </p:spPr>
      </p:pic>
      <p:pic>
        <p:nvPicPr>
          <p:cNvPr id="442" name="Google Shape;442;g35cdc365c3d_0_18"/>
          <p:cNvPicPr preferRelativeResize="0"/>
          <p:nvPr/>
        </p:nvPicPr>
        <p:blipFill rotWithShape="1">
          <a:blip r:embed="rId5">
            <a:alphaModFix/>
          </a:blip>
          <a:srcRect b="0" l="0" r="0" t="0"/>
          <a:stretch/>
        </p:blipFill>
        <p:spPr>
          <a:xfrm>
            <a:off x="5920950" y="3940925"/>
            <a:ext cx="3233100" cy="93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35cdc365c3d_0_30"/>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outputs</a:t>
            </a:r>
            <a:endParaRPr/>
          </a:p>
        </p:txBody>
      </p:sp>
      <p:sp>
        <p:nvSpPr>
          <p:cNvPr id="449" name="Google Shape;449;g35cdc365c3d_0_30"/>
          <p:cNvSpPr txBox="1"/>
          <p:nvPr/>
        </p:nvSpPr>
        <p:spPr>
          <a:xfrm>
            <a:off x="1097275" y="1990900"/>
            <a:ext cx="10058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A curated library of AI/ML use cases </a:t>
            </a:r>
            <a:endParaRPr b="1"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Survey: experiences with AI/ML </a:t>
            </a:r>
            <a:endParaRPr b="1" i="0" sz="2100" u="none" cap="none" strike="noStrike">
              <a:solidFill>
                <a:srgbClr val="3F3F3F"/>
              </a:solidFill>
              <a:latin typeface="Calibri"/>
              <a:ea typeface="Calibri"/>
              <a:cs typeface="Calibri"/>
              <a:sym typeface="Calibri"/>
            </a:endParaRPr>
          </a:p>
        </p:txBody>
      </p:sp>
      <p:pic>
        <p:nvPicPr>
          <p:cNvPr id="450" name="Google Shape;450;g35cdc365c3d_0_30"/>
          <p:cNvPicPr preferRelativeResize="0"/>
          <p:nvPr/>
        </p:nvPicPr>
        <p:blipFill rotWithShape="1">
          <a:blip r:embed="rId3">
            <a:alphaModFix/>
          </a:blip>
          <a:srcRect b="0" l="0" r="0" t="0"/>
          <a:stretch/>
        </p:blipFill>
        <p:spPr>
          <a:xfrm>
            <a:off x="1110025" y="3409377"/>
            <a:ext cx="9971973" cy="2760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35da3bf3e21_1_22"/>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1800"/>
              <a:buNone/>
            </a:pPr>
            <a:r>
              <a:rPr lang="en-US"/>
              <a:t>GRAIL insights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35cdc365c3d_0_64"/>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41666"/>
              <a:buNone/>
            </a:pPr>
            <a:r>
              <a:rPr lang="en-US"/>
              <a:t>GRAIL insights: a wide range of AI use cases</a:t>
            </a:r>
            <a:endParaRPr/>
          </a:p>
        </p:txBody>
      </p:sp>
      <p:sp>
        <p:nvSpPr>
          <p:cNvPr id="463" name="Google Shape;463;g35cdc365c3d_0_64"/>
          <p:cNvSpPr txBox="1"/>
          <p:nvPr/>
        </p:nvSpPr>
        <p:spPr>
          <a:xfrm>
            <a:off x="1097275" y="2759075"/>
            <a:ext cx="10058400" cy="2085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Peer review</a:t>
            </a:r>
            <a:endParaRPr b="1" i="0" sz="2100" u="none" cap="none" strike="noStrike">
              <a:solidFill>
                <a:srgbClr val="3F3F3F"/>
              </a:solidFill>
              <a:latin typeface="Calibri"/>
              <a:ea typeface="Calibri"/>
              <a:cs typeface="Calibri"/>
              <a:sym typeface="Calibri"/>
            </a:endParaRPr>
          </a:p>
          <a:p>
            <a:pPr indent="0" lvl="0" marL="0" marR="0" rtl="0" algn="ctr">
              <a:lnSpc>
                <a:spcPct val="115000"/>
              </a:lnSpc>
              <a:spcBef>
                <a:spcPts val="120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Handling applications</a:t>
            </a:r>
            <a:endParaRPr b="1" i="0" sz="2100" u="none" cap="none" strike="noStrike">
              <a:solidFill>
                <a:srgbClr val="3F3F3F"/>
              </a:solidFill>
              <a:latin typeface="Calibri"/>
              <a:ea typeface="Calibri"/>
              <a:cs typeface="Calibri"/>
              <a:sym typeface="Calibri"/>
            </a:endParaRPr>
          </a:p>
          <a:p>
            <a:pPr indent="0" lvl="0" marL="0" marR="0" rtl="0" algn="ctr">
              <a:lnSpc>
                <a:spcPct val="115000"/>
              </a:lnSpc>
              <a:spcBef>
                <a:spcPts val="1200"/>
              </a:spcBef>
              <a:spcAft>
                <a:spcPts val="0"/>
              </a:spcAft>
              <a:buClr>
                <a:schemeClr val="dk1"/>
              </a:buClr>
              <a:buSzPts val="1100"/>
              <a:buFont typeface="Arial"/>
              <a:buNone/>
            </a:pPr>
            <a:r>
              <a:rPr b="1" i="0" lang="en-US" sz="2100" u="none" cap="none" strike="noStrike">
                <a:solidFill>
                  <a:srgbClr val="3F3F3F"/>
                </a:solidFill>
                <a:latin typeface="Calibri"/>
                <a:ea typeface="Calibri"/>
                <a:cs typeface="Calibri"/>
                <a:sym typeface="Calibri"/>
              </a:rPr>
              <a:t>Tracking and evaluating research outputs</a:t>
            </a:r>
            <a:endParaRPr b="1" i="0" sz="2100" u="none" cap="none" strike="noStrike">
              <a:solidFill>
                <a:srgbClr val="3F3F3F"/>
              </a:solidFill>
              <a:latin typeface="Calibri"/>
              <a:ea typeface="Calibri"/>
              <a:cs typeface="Calibri"/>
              <a:sym typeface="Calibri"/>
            </a:endParaRPr>
          </a:p>
          <a:p>
            <a:pPr indent="0" lvl="0" marL="0" marR="0" rtl="0" algn="ctr">
              <a:lnSpc>
                <a:spcPct val="115000"/>
              </a:lnSpc>
              <a:spcBef>
                <a:spcPts val="1200"/>
              </a:spcBef>
              <a:spcAft>
                <a:spcPts val="120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Assisting applicants</a:t>
            </a:r>
            <a:endParaRPr b="0" i="0" sz="2100" u="none" cap="none" strike="noStrike">
              <a:solidFill>
                <a:srgbClr val="3F3F3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35cdc365c3d_0_58"/>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insights: AI use cases</a:t>
            </a:r>
            <a:endParaRPr/>
          </a:p>
        </p:txBody>
      </p:sp>
      <p:sp>
        <p:nvSpPr>
          <p:cNvPr id="470" name="Google Shape;470;g35cdc365c3d_0_58"/>
          <p:cNvSpPr txBox="1"/>
          <p:nvPr/>
        </p:nvSpPr>
        <p:spPr>
          <a:xfrm>
            <a:off x="1097275" y="2067100"/>
            <a:ext cx="10058400" cy="177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Peer review</a:t>
            </a:r>
            <a:endParaRPr b="1"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120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Matching proposals to reviewers </a:t>
            </a:r>
            <a:r>
              <a:rPr b="0" i="0" lang="en-US" sz="2100" u="none" cap="none" strike="noStrike">
                <a:solidFill>
                  <a:srgbClr val="2686CB"/>
                </a:solidFill>
                <a:latin typeface="Calibri"/>
                <a:ea typeface="Calibri"/>
                <a:cs typeface="Calibri"/>
                <a:sym typeface="Calibri"/>
              </a:rPr>
              <a:t>[Handbook case study 1]</a:t>
            </a:r>
            <a:endParaRPr b="0" i="0" sz="2100" u="none" cap="none" strike="noStrike">
              <a:solidFill>
                <a:srgbClr val="2686CB"/>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Evaluating the quality of reviewers’ comments</a:t>
            </a:r>
            <a:endParaRPr b="0"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Summarising and integrating reviewer comments</a:t>
            </a:r>
            <a:endParaRPr b="0" i="0" sz="2100" u="none" cap="none" strike="noStrike">
              <a:solidFill>
                <a:srgbClr val="3F3F3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35cdc365c3d_0_70"/>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insights: AI use cases</a:t>
            </a:r>
            <a:endParaRPr/>
          </a:p>
        </p:txBody>
      </p:sp>
      <p:sp>
        <p:nvSpPr>
          <p:cNvPr id="477" name="Google Shape;477;g35cdc365c3d_0_70"/>
          <p:cNvSpPr txBox="1"/>
          <p:nvPr/>
        </p:nvSpPr>
        <p:spPr>
          <a:xfrm>
            <a:off x="1097275" y="2067100"/>
            <a:ext cx="11010900" cy="252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Handling applications </a:t>
            </a:r>
            <a:endParaRPr b="1"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120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Screening and prioritising applications </a:t>
            </a:r>
            <a:r>
              <a:rPr b="0" i="0" lang="en-US" sz="2100" u="none" cap="none" strike="noStrike">
                <a:solidFill>
                  <a:srgbClr val="2686CB"/>
                </a:solidFill>
                <a:latin typeface="Calibri"/>
                <a:ea typeface="Calibri"/>
                <a:cs typeface="Calibri"/>
                <a:sym typeface="Calibri"/>
              </a:rPr>
              <a:t>[Handbook case study 2]</a:t>
            </a:r>
            <a:endParaRPr b="0" i="0" sz="2100" u="none" cap="none" strike="noStrike">
              <a:solidFill>
                <a:srgbClr val="2686CB"/>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Automatic tagging of proposals for topic/theme/SDGs</a:t>
            </a:r>
            <a:endParaRPr b="0"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Summarising / translating proposals </a:t>
            </a:r>
            <a:endParaRPr b="0"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Detecting duplicate / similar applications</a:t>
            </a:r>
            <a:endParaRPr b="0"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Verify eligibility</a:t>
            </a:r>
            <a:endParaRPr b="0" i="0" sz="2100" u="none" cap="none" strike="noStrike">
              <a:solidFill>
                <a:srgbClr val="3F3F3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35cdc365c3d_0_78"/>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insights: AI use cases</a:t>
            </a:r>
            <a:endParaRPr/>
          </a:p>
        </p:txBody>
      </p:sp>
      <p:sp>
        <p:nvSpPr>
          <p:cNvPr id="484" name="Google Shape;484;g35cdc365c3d_0_78"/>
          <p:cNvSpPr txBox="1"/>
          <p:nvPr/>
        </p:nvSpPr>
        <p:spPr>
          <a:xfrm>
            <a:off x="1097275" y="2067100"/>
            <a:ext cx="11010900" cy="177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Tracking and evaluating research outputs</a:t>
            </a:r>
            <a:endParaRPr b="1"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120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Linking funded grant and research publications </a:t>
            </a:r>
            <a:r>
              <a:rPr b="0" i="0" lang="en-US" sz="2100" u="none" cap="none" strike="noStrike">
                <a:solidFill>
                  <a:srgbClr val="2686CB"/>
                </a:solidFill>
                <a:latin typeface="Calibri"/>
                <a:ea typeface="Calibri"/>
                <a:cs typeface="Calibri"/>
                <a:sym typeface="Calibri"/>
              </a:rPr>
              <a:t>[Handbook case study 3]</a:t>
            </a:r>
            <a:endParaRPr b="0" i="0" sz="2100" u="none" cap="none" strike="noStrike">
              <a:solidFill>
                <a:srgbClr val="2686CB"/>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Linking funded grant and research impacts (patent/policy/media) </a:t>
            </a:r>
            <a:r>
              <a:rPr b="0" i="0" lang="en-US" sz="2100" u="none" cap="none" strike="noStrike">
                <a:solidFill>
                  <a:srgbClr val="2686CB"/>
                </a:solidFill>
                <a:latin typeface="Calibri"/>
                <a:ea typeface="Calibri"/>
                <a:cs typeface="Calibri"/>
                <a:sym typeface="Calibri"/>
              </a:rPr>
              <a:t>[Handbook case study 4]</a:t>
            </a:r>
            <a:endParaRPr b="0" i="0" sz="2100" u="none" cap="none" strike="noStrike">
              <a:solidFill>
                <a:srgbClr val="2686CB"/>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Quality assessment of research publications </a:t>
            </a:r>
            <a:r>
              <a:rPr b="0" i="0" lang="en-US" sz="2100" u="none" cap="none" strike="noStrike">
                <a:solidFill>
                  <a:srgbClr val="2686CB"/>
                </a:solidFill>
                <a:latin typeface="Calibri"/>
                <a:ea typeface="Calibri"/>
                <a:cs typeface="Calibri"/>
                <a:sym typeface="Calibri"/>
              </a:rPr>
              <a:t>[Handbook case study 5]</a:t>
            </a:r>
            <a:endParaRPr b="0" i="0" sz="2100" u="none" cap="none" strike="noStrike">
              <a:solidFill>
                <a:srgbClr val="3F3F3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35" name="Shape 235"/>
        <p:cNvGrpSpPr/>
        <p:nvPr/>
      </p:nvGrpSpPr>
      <p:grpSpPr>
        <a:xfrm>
          <a:off x="0" y="0"/>
          <a:ext cx="0" cy="0"/>
          <a:chOff x="0" y="0"/>
          <a:chExt cx="0" cy="0"/>
        </a:xfrm>
      </p:grpSpPr>
      <p:sp>
        <p:nvSpPr>
          <p:cNvPr id="236" name="Google Shape;236;g35be4619977_0_10"/>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Welcome From James Wilsdon</a:t>
            </a:r>
            <a:endParaRPr/>
          </a:p>
        </p:txBody>
      </p:sp>
      <p:pic>
        <p:nvPicPr>
          <p:cNvPr id="237" name="Google Shape;237;g35be4619977_0_10"/>
          <p:cNvPicPr preferRelativeResize="0"/>
          <p:nvPr/>
        </p:nvPicPr>
        <p:blipFill rotWithShape="1">
          <a:blip r:embed="rId3">
            <a:alphaModFix/>
          </a:blip>
          <a:srcRect b="0" l="0" r="0" t="0"/>
          <a:stretch/>
        </p:blipFill>
        <p:spPr>
          <a:xfrm>
            <a:off x="6951725" y="2108198"/>
            <a:ext cx="4203950" cy="4203950"/>
          </a:xfrm>
          <a:prstGeom prst="rect">
            <a:avLst/>
          </a:prstGeom>
          <a:noFill/>
          <a:ln>
            <a:noFill/>
          </a:ln>
        </p:spPr>
      </p:pic>
      <p:sp>
        <p:nvSpPr>
          <p:cNvPr id="238" name="Google Shape;238;g35be4619977_0_10"/>
          <p:cNvSpPr txBox="1"/>
          <p:nvPr/>
        </p:nvSpPr>
        <p:spPr>
          <a:xfrm>
            <a:off x="1097275" y="2108200"/>
            <a:ext cx="5809800" cy="424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Arial"/>
                <a:ea typeface="Arial"/>
                <a:cs typeface="Arial"/>
                <a:sym typeface="Arial"/>
              </a:rPr>
              <a:t>Executive Director, RoRI</a:t>
            </a:r>
            <a:endParaRPr b="1"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James was one of the founders of RoRI and has been its director since 2019. He is also Professor of Research Policy at University College London (UCL), based in its</a:t>
            </a:r>
            <a:r>
              <a:rPr b="0" i="0" lang="en-US" sz="22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US" sz="2200" u="sng" cap="none" strike="noStrike">
                <a:solidFill>
                  <a:schemeClr val="hlink"/>
                </a:solidFill>
                <a:latin typeface="Arial"/>
                <a:ea typeface="Arial"/>
                <a:cs typeface="Arial"/>
                <a:sym typeface="Arial"/>
                <a:hlinkClick r:id="rId5"/>
              </a:rPr>
              <a:t>Department of Science, Technology, Engineering &amp; Public Policy (STEaPP)</a:t>
            </a:r>
            <a:r>
              <a:rPr b="0" i="0" lang="en-US" sz="2200" u="none" cap="none" strike="noStrike">
                <a:solidFill>
                  <a:schemeClr val="dk1"/>
                </a:solidFill>
                <a:latin typeface="Arial"/>
                <a:ea typeface="Arial"/>
                <a:cs typeface="Arial"/>
                <a:sym typeface="Arial"/>
              </a:rPr>
              <a:t>. Since the late-1990s, as a researcher, writer, adviser and campaigner, James has worked at the heart of science and research policy in the UK and internationally.</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35cdc365c3d_0_88"/>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insights: AI use cases</a:t>
            </a:r>
            <a:endParaRPr/>
          </a:p>
        </p:txBody>
      </p:sp>
      <p:sp>
        <p:nvSpPr>
          <p:cNvPr id="491" name="Google Shape;491;g35cdc365c3d_0_88"/>
          <p:cNvSpPr txBox="1"/>
          <p:nvPr/>
        </p:nvSpPr>
        <p:spPr>
          <a:xfrm>
            <a:off x="1097275" y="2067100"/>
            <a:ext cx="11010900" cy="2148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Assistance for applicants</a:t>
            </a:r>
            <a:endParaRPr b="1"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120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Chatbot for understanding funding calls</a:t>
            </a:r>
            <a:endParaRPr b="0"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Proposal writing assistant</a:t>
            </a:r>
            <a:endParaRPr b="0"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Proposal review assistant</a:t>
            </a:r>
            <a:endParaRPr b="0" i="0" sz="2100" u="none" cap="none" strike="noStrike">
              <a:solidFill>
                <a:srgbClr val="3F3F3F"/>
              </a:solidFill>
              <a:latin typeface="Calibri"/>
              <a:ea typeface="Calibri"/>
              <a:cs typeface="Calibri"/>
              <a:sym typeface="Calibri"/>
            </a:endParaRPr>
          </a:p>
          <a:p>
            <a:pPr indent="-361950" lvl="0" marL="457200" marR="0" rtl="0" algn="l">
              <a:lnSpc>
                <a:spcPct val="115000"/>
              </a:lnSpc>
              <a:spcBef>
                <a:spcPts val="0"/>
              </a:spcBef>
              <a:spcAft>
                <a:spcPts val="0"/>
              </a:spcAft>
              <a:buClr>
                <a:srgbClr val="3F3F3F"/>
              </a:buClr>
              <a:buSzPts val="2100"/>
              <a:buFont typeface="Calibri"/>
              <a:buChar char="●"/>
            </a:pPr>
            <a:r>
              <a:rPr b="0" i="0" lang="en-US" sz="2100" u="none" cap="none" strike="noStrike">
                <a:solidFill>
                  <a:srgbClr val="3F3F3F"/>
                </a:solidFill>
                <a:latin typeface="Calibri"/>
                <a:ea typeface="Calibri"/>
                <a:cs typeface="Calibri"/>
                <a:sym typeface="Calibri"/>
              </a:rPr>
              <a:t>Self-evaluation of proposal </a:t>
            </a:r>
            <a:endParaRPr b="0" i="0" sz="2100" u="none" cap="none" strike="noStrike">
              <a:solidFill>
                <a:srgbClr val="3F3F3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35cdc365c3d_0_94"/>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insights: AI/ML development</a:t>
            </a:r>
            <a:endParaRPr/>
          </a:p>
        </p:txBody>
      </p:sp>
      <p:sp>
        <p:nvSpPr>
          <p:cNvPr id="498" name="Google Shape;498;g35cdc365c3d_0_94"/>
          <p:cNvSpPr txBox="1"/>
          <p:nvPr/>
        </p:nvSpPr>
        <p:spPr>
          <a:xfrm>
            <a:off x="922550" y="1810875"/>
            <a:ext cx="4837200" cy="36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US" sz="2100" u="none" cap="none" strike="noStrike">
                <a:solidFill>
                  <a:srgbClr val="3F3F3F"/>
                </a:solidFill>
                <a:latin typeface="Calibri"/>
                <a:ea typeface="Calibri"/>
                <a:cs typeface="Calibri"/>
                <a:sym typeface="Calibri"/>
              </a:rPr>
              <a:t>AI/ML development cycles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Prototyping</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first version, see if it can be done</a:t>
            </a:r>
            <a:endParaRPr b="0" i="1" sz="2000" u="none" cap="none" strike="noStrike">
              <a:solidFill>
                <a:srgbClr val="999999"/>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Pilot testing </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apply to a small set of cases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Beta testing and refinement </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gradually roll out to users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Organisational deployment</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fully deployed, user training and monitoring</a:t>
            </a:r>
            <a:endParaRPr b="0" i="1" sz="2100" u="none" cap="none" strike="noStrike">
              <a:solidFill>
                <a:srgbClr val="3F3F3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35da3bf3e21_0_8"/>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insights: AI/ML development</a:t>
            </a:r>
            <a:endParaRPr/>
          </a:p>
        </p:txBody>
      </p:sp>
      <p:sp>
        <p:nvSpPr>
          <p:cNvPr id="505" name="Google Shape;505;g35da3bf3e21_0_8"/>
          <p:cNvSpPr txBox="1"/>
          <p:nvPr/>
        </p:nvSpPr>
        <p:spPr>
          <a:xfrm>
            <a:off x="6236725" y="1810875"/>
            <a:ext cx="5303100" cy="36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AI/ML development procedures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rPr b="0" i="0" lang="en-US" sz="2000" u="none" cap="none" strike="noStrike">
                <a:solidFill>
                  <a:srgbClr val="3F3F3F"/>
                </a:solidFill>
                <a:latin typeface="Calibri"/>
                <a:ea typeface="Calibri"/>
                <a:cs typeface="Calibri"/>
                <a:sym typeface="Calibri"/>
              </a:rPr>
              <a:t>Choosing models / algorithms</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e.g. do we want an interpretable model?</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rPr b="0" i="0" lang="en-US" sz="2000" u="none" cap="none" strike="noStrike">
                <a:solidFill>
                  <a:srgbClr val="3F3F3F"/>
                </a:solidFill>
                <a:latin typeface="Calibri"/>
                <a:ea typeface="Calibri"/>
                <a:cs typeface="Calibri"/>
                <a:sym typeface="Calibri"/>
              </a:rPr>
              <a:t>Choosing data</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e.g. what data characterise reviewer expertise?</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rPr b="0" i="0" lang="en-US" sz="2000" u="none" cap="none" strike="noStrike">
                <a:solidFill>
                  <a:srgbClr val="3F3F3F"/>
                </a:solidFill>
                <a:latin typeface="Calibri"/>
                <a:ea typeface="Calibri"/>
                <a:cs typeface="Calibri"/>
                <a:sym typeface="Calibri"/>
              </a:rPr>
              <a:t>Determining effects and risks</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e.g. is reviewer matching biased against ECRs?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Integration into everyday workflow</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e.g. is the tool easy to use?</a:t>
            </a:r>
            <a:endParaRPr b="0" i="0" sz="2000" u="none" cap="none" strike="noStrike">
              <a:solidFill>
                <a:srgbClr val="3F3F3F"/>
              </a:solidFill>
              <a:latin typeface="Calibri"/>
              <a:ea typeface="Calibri"/>
              <a:cs typeface="Calibri"/>
              <a:sym typeface="Calibri"/>
            </a:endParaRPr>
          </a:p>
        </p:txBody>
      </p:sp>
      <p:pic>
        <p:nvPicPr>
          <p:cNvPr id="506" name="Google Shape;506;g35da3bf3e21_0_8"/>
          <p:cNvPicPr preferRelativeResize="0"/>
          <p:nvPr/>
        </p:nvPicPr>
        <p:blipFill rotWithShape="1">
          <a:blip r:embed="rId3">
            <a:alphaModFix amt="40000"/>
          </a:blip>
          <a:srcRect b="0" l="0" r="49804" t="0"/>
          <a:stretch/>
        </p:blipFill>
        <p:spPr>
          <a:xfrm>
            <a:off x="809000" y="1825175"/>
            <a:ext cx="5303099" cy="3808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35da3bf3e21_0_23"/>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insights: AI/ML development</a:t>
            </a:r>
            <a:endParaRPr/>
          </a:p>
        </p:txBody>
      </p:sp>
      <p:sp>
        <p:nvSpPr>
          <p:cNvPr id="513" name="Google Shape;513;g35da3bf3e21_0_23"/>
          <p:cNvSpPr txBox="1"/>
          <p:nvPr/>
        </p:nvSpPr>
        <p:spPr>
          <a:xfrm>
            <a:off x="6236725" y="1810875"/>
            <a:ext cx="5303100" cy="36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AI/ML development procedures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Choosing models / algorithms</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e.g. do we want an interpretable model?</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Choosing data</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e.g. what data characterise reviewer expertise?</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Determining effects and risks</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e.g. is reviewer matching biased against ECRs?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Integration into everyday workflow</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e.g. is the tool easy to use?</a:t>
            </a:r>
            <a:endParaRPr b="0" i="0" sz="2000" u="none" cap="none" strike="noStrike">
              <a:solidFill>
                <a:srgbClr val="3F3F3F"/>
              </a:solidFill>
              <a:latin typeface="Calibri"/>
              <a:ea typeface="Calibri"/>
              <a:cs typeface="Calibri"/>
              <a:sym typeface="Calibri"/>
            </a:endParaRPr>
          </a:p>
        </p:txBody>
      </p:sp>
      <p:sp>
        <p:nvSpPr>
          <p:cNvPr id="514" name="Google Shape;514;g35da3bf3e21_0_23"/>
          <p:cNvSpPr txBox="1"/>
          <p:nvPr/>
        </p:nvSpPr>
        <p:spPr>
          <a:xfrm>
            <a:off x="922550" y="1810875"/>
            <a:ext cx="4837200" cy="36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100"/>
              <a:buFont typeface="Arial"/>
              <a:buNone/>
            </a:pPr>
            <a:r>
              <a:rPr b="1" i="0" lang="en-US" sz="2100" u="none" cap="none" strike="noStrike">
                <a:solidFill>
                  <a:srgbClr val="3F3F3F"/>
                </a:solidFill>
                <a:latin typeface="Calibri"/>
                <a:ea typeface="Calibri"/>
                <a:cs typeface="Calibri"/>
                <a:sym typeface="Calibri"/>
              </a:rPr>
              <a:t>AI/ML development cycles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Prototyping</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first version, see if it can be done</a:t>
            </a:r>
            <a:endParaRPr b="0" i="1" sz="2000" u="none" cap="none" strike="noStrike">
              <a:solidFill>
                <a:srgbClr val="999999"/>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Pilot testing </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apply to a small set of cases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Beta testing and refinement </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gradually roll out to users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Organisational deployment</a:t>
            </a:r>
            <a:br>
              <a:rPr b="0" i="0" lang="en-US" sz="2000" u="none" cap="none" strike="noStrike">
                <a:solidFill>
                  <a:srgbClr val="3F3F3F"/>
                </a:solidFill>
                <a:latin typeface="Calibri"/>
                <a:ea typeface="Calibri"/>
                <a:cs typeface="Calibri"/>
                <a:sym typeface="Calibri"/>
              </a:rPr>
            </a:br>
            <a:r>
              <a:rPr b="0" i="1" lang="en-US" sz="2000" u="none" cap="none" strike="noStrike">
                <a:solidFill>
                  <a:srgbClr val="999999"/>
                </a:solidFill>
                <a:latin typeface="Calibri"/>
                <a:ea typeface="Calibri"/>
                <a:cs typeface="Calibri"/>
                <a:sym typeface="Calibri"/>
              </a:rPr>
              <a:t>fully deployed, user training and monitoring</a:t>
            </a:r>
            <a:endParaRPr b="0" i="1" sz="2100" u="none" cap="none" strike="noStrike">
              <a:solidFill>
                <a:srgbClr val="3F3F3F"/>
              </a:solidFill>
              <a:latin typeface="Calibri"/>
              <a:ea typeface="Calibri"/>
              <a:cs typeface="Calibri"/>
              <a:sym typeface="Calibri"/>
            </a:endParaRPr>
          </a:p>
        </p:txBody>
      </p:sp>
      <p:cxnSp>
        <p:nvCxnSpPr>
          <p:cNvPr id="515" name="Google Shape;515;g35da3bf3e21_0_23"/>
          <p:cNvCxnSpPr/>
          <p:nvPr/>
        </p:nvCxnSpPr>
        <p:spPr>
          <a:xfrm flipH="1">
            <a:off x="4684250" y="2567225"/>
            <a:ext cx="1559400" cy="389700"/>
          </a:xfrm>
          <a:prstGeom prst="straightConnector1">
            <a:avLst/>
          </a:prstGeom>
          <a:noFill/>
          <a:ln cap="flat" cmpd="sng" w="28575">
            <a:solidFill>
              <a:srgbClr val="2686CB"/>
            </a:solidFill>
            <a:prstDash val="solid"/>
            <a:round/>
            <a:headEnd len="med" w="med" type="oval"/>
            <a:tailEnd len="med" w="med" type="oval"/>
          </a:ln>
        </p:spPr>
      </p:cxnSp>
      <p:cxnSp>
        <p:nvCxnSpPr>
          <p:cNvPr id="516" name="Google Shape;516;g35da3bf3e21_0_23"/>
          <p:cNvCxnSpPr/>
          <p:nvPr/>
        </p:nvCxnSpPr>
        <p:spPr>
          <a:xfrm rot="10800000">
            <a:off x="4644050" y="2943475"/>
            <a:ext cx="1599600" cy="376500"/>
          </a:xfrm>
          <a:prstGeom prst="straightConnector1">
            <a:avLst/>
          </a:prstGeom>
          <a:noFill/>
          <a:ln cap="flat" cmpd="sng" w="28575">
            <a:solidFill>
              <a:srgbClr val="2686CB"/>
            </a:solidFill>
            <a:prstDash val="solid"/>
            <a:round/>
            <a:headEnd len="med" w="med" type="oval"/>
            <a:tailEnd len="med" w="med" type="oval"/>
          </a:ln>
        </p:spPr>
      </p:cxnSp>
      <p:cxnSp>
        <p:nvCxnSpPr>
          <p:cNvPr id="517" name="Google Shape;517;g35da3bf3e21_0_23"/>
          <p:cNvCxnSpPr/>
          <p:nvPr/>
        </p:nvCxnSpPr>
        <p:spPr>
          <a:xfrm rot="10800000">
            <a:off x="4684250" y="2957000"/>
            <a:ext cx="1559400" cy="1196400"/>
          </a:xfrm>
          <a:prstGeom prst="straightConnector1">
            <a:avLst/>
          </a:prstGeom>
          <a:noFill/>
          <a:ln cap="flat" cmpd="sng" w="28575">
            <a:solidFill>
              <a:srgbClr val="2686CB"/>
            </a:solidFill>
            <a:prstDash val="solid"/>
            <a:round/>
            <a:headEnd len="med" w="med" type="oval"/>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35da3bf3e21_0_55"/>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insights: AI/ML development</a:t>
            </a:r>
            <a:endParaRPr/>
          </a:p>
        </p:txBody>
      </p:sp>
      <p:pic>
        <p:nvPicPr>
          <p:cNvPr id="524" name="Google Shape;524;g35da3bf3e21_0_55"/>
          <p:cNvPicPr preferRelativeResize="0"/>
          <p:nvPr/>
        </p:nvPicPr>
        <p:blipFill rotWithShape="1">
          <a:blip r:embed="rId3">
            <a:alphaModFix amt="40000"/>
          </a:blip>
          <a:srcRect b="0" l="0" r="0" t="0"/>
          <a:stretch/>
        </p:blipFill>
        <p:spPr>
          <a:xfrm>
            <a:off x="885200" y="1825175"/>
            <a:ext cx="10565099" cy="3808676"/>
          </a:xfrm>
          <a:prstGeom prst="rect">
            <a:avLst/>
          </a:prstGeom>
          <a:noFill/>
          <a:ln>
            <a:noFill/>
          </a:ln>
        </p:spPr>
      </p:pic>
      <p:sp>
        <p:nvSpPr>
          <p:cNvPr id="525" name="Google Shape;525;g35da3bf3e21_0_55"/>
          <p:cNvSpPr txBox="1"/>
          <p:nvPr>
            <p:ph type="title"/>
          </p:nvPr>
        </p:nvSpPr>
        <p:spPr>
          <a:xfrm>
            <a:off x="557625" y="5144650"/>
            <a:ext cx="11560500" cy="938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990"/>
              <a:buNone/>
            </a:pPr>
            <a:r>
              <a:rPr b="1" lang="en-US" sz="3420"/>
              <a:t>Evaluation and experimentation can happen at all the stages, across all the procedures </a:t>
            </a:r>
            <a:endParaRPr b="1" sz="342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35da3bf3e21_0_82"/>
          <p:cNvSpPr txBox="1"/>
          <p:nvPr>
            <p:ph type="title"/>
          </p:nvPr>
        </p:nvSpPr>
        <p:spPr>
          <a:xfrm>
            <a:off x="1097275" y="638400"/>
            <a:ext cx="10913100" cy="938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41666"/>
              <a:buNone/>
            </a:pPr>
            <a:r>
              <a:rPr lang="en-US"/>
              <a:t>GRAIL insights: evaluation and experimentation</a:t>
            </a:r>
            <a:endParaRPr/>
          </a:p>
        </p:txBody>
      </p:sp>
      <p:sp>
        <p:nvSpPr>
          <p:cNvPr id="532" name="Google Shape;532;g35da3bf3e21_0_82"/>
          <p:cNvSpPr txBox="1"/>
          <p:nvPr/>
        </p:nvSpPr>
        <p:spPr>
          <a:xfrm>
            <a:off x="809100" y="2206150"/>
            <a:ext cx="5274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Why do formal experiments?</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Validate the AI/ML tools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Align with organisational goals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Gain trust and support from applicants / institutions / the public</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Set standards for the wider research community </a:t>
            </a:r>
            <a:endParaRPr b="0" i="0" sz="2000" u="none" cap="none" strike="noStrike">
              <a:solidFill>
                <a:srgbClr val="3F3F3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35da3bf3e21_1_13"/>
          <p:cNvSpPr txBox="1"/>
          <p:nvPr>
            <p:ph type="title"/>
          </p:nvPr>
        </p:nvSpPr>
        <p:spPr>
          <a:xfrm>
            <a:off x="1097275" y="638400"/>
            <a:ext cx="10913100" cy="938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41666"/>
              <a:buNone/>
            </a:pPr>
            <a:r>
              <a:rPr lang="en-US"/>
              <a:t>GRAIL insights: evaluation and experimentation</a:t>
            </a:r>
            <a:endParaRPr/>
          </a:p>
        </p:txBody>
      </p:sp>
      <p:sp>
        <p:nvSpPr>
          <p:cNvPr id="539" name="Google Shape;539;g35da3bf3e21_1_13"/>
          <p:cNvSpPr txBox="1"/>
          <p:nvPr/>
        </p:nvSpPr>
        <p:spPr>
          <a:xfrm>
            <a:off x="809100" y="2206150"/>
            <a:ext cx="5274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Why do formal experiments?</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Validate the AI/ML tools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Align with organisational goals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Gain trust and support from applicants / institutions / the public</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Set standards for the wider research community </a:t>
            </a:r>
            <a:endParaRPr b="0" i="0" sz="2000" u="none" cap="none" strike="noStrike">
              <a:solidFill>
                <a:srgbClr val="3F3F3F"/>
              </a:solidFill>
              <a:latin typeface="Calibri"/>
              <a:ea typeface="Calibri"/>
              <a:cs typeface="Calibri"/>
              <a:sym typeface="Calibri"/>
            </a:endParaRPr>
          </a:p>
        </p:txBody>
      </p:sp>
      <p:sp>
        <p:nvSpPr>
          <p:cNvPr id="540" name="Google Shape;540;g35da3bf3e21_1_13"/>
          <p:cNvSpPr txBox="1"/>
          <p:nvPr/>
        </p:nvSpPr>
        <p:spPr>
          <a:xfrm>
            <a:off x="6394100" y="2283100"/>
            <a:ext cx="54612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What to experiment on?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Does the AI/ML tool work?</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Not just “does it work”, but “How, for whom, and with what consequences”?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AI implementation is never “done”: Continuous monitoring, refinement, and feedback loops</a:t>
            </a:r>
            <a:br>
              <a:rPr b="0" i="0" lang="en-US" sz="2000" u="none" cap="none" strike="noStrike">
                <a:solidFill>
                  <a:srgbClr val="3F3F3F"/>
                </a:solidFill>
                <a:latin typeface="Calibri"/>
                <a:ea typeface="Calibri"/>
                <a:cs typeface="Calibri"/>
                <a:sym typeface="Calibri"/>
              </a:rPr>
            </a:br>
            <a:endParaRPr b="0" i="0" sz="2000" u="none" cap="none" strike="noStrike">
              <a:solidFill>
                <a:srgbClr val="999999"/>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5da3bf3e21_1_5"/>
          <p:cNvSpPr txBox="1"/>
          <p:nvPr>
            <p:ph type="title"/>
          </p:nvPr>
        </p:nvSpPr>
        <p:spPr>
          <a:xfrm>
            <a:off x="1097275" y="638400"/>
            <a:ext cx="10913100" cy="938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41666"/>
              <a:buNone/>
            </a:pPr>
            <a:r>
              <a:rPr lang="en-US"/>
              <a:t>GRAIL insights: evaluation and experimentation</a:t>
            </a:r>
            <a:endParaRPr/>
          </a:p>
        </p:txBody>
      </p:sp>
      <p:sp>
        <p:nvSpPr>
          <p:cNvPr id="547" name="Google Shape;547;g35da3bf3e21_1_5"/>
          <p:cNvSpPr txBox="1"/>
          <p:nvPr/>
        </p:nvSpPr>
        <p:spPr>
          <a:xfrm>
            <a:off x="809100" y="2206150"/>
            <a:ext cx="5274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Why do formal experiments?</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Validate the AI/ML tools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Align with organisational goals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Gain trust and support from applicants / institutions / the public</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Set standards for the wider research community </a:t>
            </a:r>
            <a:endParaRPr b="0" i="0" sz="2000" u="none" cap="none" strike="noStrike">
              <a:solidFill>
                <a:srgbClr val="3F3F3F"/>
              </a:solidFill>
              <a:latin typeface="Calibri"/>
              <a:ea typeface="Calibri"/>
              <a:cs typeface="Calibri"/>
              <a:sym typeface="Calibri"/>
            </a:endParaRPr>
          </a:p>
        </p:txBody>
      </p:sp>
      <p:sp>
        <p:nvSpPr>
          <p:cNvPr id="548" name="Google Shape;548;g35da3bf3e21_1_5"/>
          <p:cNvSpPr txBox="1"/>
          <p:nvPr/>
        </p:nvSpPr>
        <p:spPr>
          <a:xfrm>
            <a:off x="6394100" y="2283100"/>
            <a:ext cx="54612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What to experiment on?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Does the AI/ML tool work?</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Not just “does it work”, but “How, for whom, and with what consequences”?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AI implementation is never “done”: Continuous monitoring, refinement, and feedback loops</a:t>
            </a:r>
            <a:br>
              <a:rPr b="0" i="0" lang="en-US" sz="2000" u="none" cap="none" strike="noStrike">
                <a:solidFill>
                  <a:srgbClr val="3F3F3F"/>
                </a:solidFill>
                <a:latin typeface="Calibri"/>
                <a:ea typeface="Calibri"/>
                <a:cs typeface="Calibri"/>
                <a:sym typeface="Calibri"/>
              </a:rPr>
            </a:br>
            <a:endParaRPr b="0" i="0" sz="2000" u="none" cap="none" strike="noStrike">
              <a:solidFill>
                <a:srgbClr val="999999"/>
              </a:solidFill>
              <a:latin typeface="Calibri"/>
              <a:ea typeface="Calibri"/>
              <a:cs typeface="Calibri"/>
              <a:sym typeface="Calibri"/>
            </a:endParaRPr>
          </a:p>
        </p:txBody>
      </p:sp>
      <p:sp>
        <p:nvSpPr>
          <p:cNvPr id="549" name="Google Shape;549;g35da3bf3e21_1_5"/>
          <p:cNvSpPr txBox="1"/>
          <p:nvPr>
            <p:ph type="title"/>
          </p:nvPr>
        </p:nvSpPr>
        <p:spPr>
          <a:xfrm>
            <a:off x="464100" y="5022700"/>
            <a:ext cx="11263800" cy="938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990"/>
              <a:buNone/>
            </a:pPr>
            <a:r>
              <a:rPr b="1" lang="en-US" sz="3420"/>
              <a:t>Just like how you would evaluate any other non-AI processes</a:t>
            </a:r>
            <a:endParaRPr b="1" sz="342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35da3bf3e21_0_88"/>
          <p:cNvSpPr txBox="1"/>
          <p:nvPr>
            <p:ph type="title"/>
          </p:nvPr>
        </p:nvSpPr>
        <p:spPr>
          <a:xfrm>
            <a:off x="1097275" y="638400"/>
            <a:ext cx="10913100" cy="938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41666"/>
              <a:buNone/>
            </a:pPr>
            <a:r>
              <a:rPr lang="en-US"/>
              <a:t>GRAIL insights: evaluation and experimentation</a:t>
            </a:r>
            <a:endParaRPr/>
          </a:p>
        </p:txBody>
      </p:sp>
      <p:sp>
        <p:nvSpPr>
          <p:cNvPr id="556" name="Google Shape;556;g35da3bf3e21_0_88"/>
          <p:cNvSpPr txBox="1"/>
          <p:nvPr/>
        </p:nvSpPr>
        <p:spPr>
          <a:xfrm>
            <a:off x="1097275" y="1947950"/>
            <a:ext cx="96225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GRAIL has seen some excellent examples of experiments (a few among the participants)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A few suggested areas for evaluation in the handbook</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120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AI in reviewer matching</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AI in producing peer review reports</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AI for prioritising funding applications</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AI in research assessment exercises</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AI for applicant self-assessment</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AI for navigating funding resources</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AI in strategic planning</a:t>
            </a:r>
            <a:endParaRPr b="0" i="0" sz="2000" u="none" cap="none" strike="noStrike">
              <a:solidFill>
                <a:srgbClr val="3F3F3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35da3bf3e21_0_94"/>
          <p:cNvSpPr txBox="1"/>
          <p:nvPr>
            <p:ph type="title"/>
          </p:nvPr>
        </p:nvSpPr>
        <p:spPr>
          <a:xfrm>
            <a:off x="1097275" y="638400"/>
            <a:ext cx="109131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GRAIL insights</a:t>
            </a:r>
            <a:endParaRPr/>
          </a:p>
        </p:txBody>
      </p:sp>
      <p:sp>
        <p:nvSpPr>
          <p:cNvPr id="563" name="Google Shape;563;g35da3bf3e21_0_94"/>
          <p:cNvSpPr txBox="1"/>
          <p:nvPr/>
        </p:nvSpPr>
        <p:spPr>
          <a:xfrm>
            <a:off x="1097275" y="2256875"/>
            <a:ext cx="96225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More systematic experiments with AI/ML tools is needed</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rPr b="0" i="0" lang="en-US" sz="2200" u="none" cap="none" strike="noStrike">
                <a:solidFill>
                  <a:srgbClr val="3F3F3F"/>
                </a:solidFill>
                <a:latin typeface="Calibri"/>
                <a:ea typeface="Calibri"/>
                <a:cs typeface="Calibri"/>
                <a:sym typeface="Calibri"/>
              </a:rPr>
              <a:t>Small, focused experiments will help us move beyond anecdotes</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Potential for multi-funder collaboration on experiments</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a1466748c9_0_358"/>
          <p:cNvSpPr txBox="1"/>
          <p:nvPr>
            <p:ph type="title"/>
          </p:nvPr>
        </p:nvSpPr>
        <p:spPr>
          <a:xfrm>
            <a:off x="0" y="0"/>
            <a:ext cx="12192000" cy="852900"/>
          </a:xfrm>
          <a:prstGeom prst="rect">
            <a:avLst/>
          </a:prstGeom>
          <a:solidFill>
            <a:srgbClr val="FFFFFF"/>
          </a:solid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11993"/>
              </a:buClr>
              <a:buSzPts val="2700"/>
              <a:buFont typeface="Calibri"/>
              <a:buNone/>
            </a:pPr>
            <a:r>
              <a:rPr b="1" lang="en-US" sz="2700">
                <a:latin typeface="Proxima Nova"/>
                <a:ea typeface="Proxima Nova"/>
                <a:cs typeface="Proxima Nova"/>
                <a:sym typeface="Proxima Nova"/>
              </a:rPr>
              <a:t>RoRI’s Mission &amp; Objectives</a:t>
            </a:r>
            <a:endParaRPr b="1">
              <a:latin typeface="Proxima Nova"/>
              <a:ea typeface="Proxima Nova"/>
              <a:cs typeface="Proxima Nova"/>
              <a:sym typeface="Proxima Nova"/>
            </a:endParaRPr>
          </a:p>
        </p:txBody>
      </p:sp>
      <p:sp>
        <p:nvSpPr>
          <p:cNvPr id="244" name="Google Shape;244;g3a1466748c9_0_358"/>
          <p:cNvSpPr txBox="1"/>
          <p:nvPr>
            <p:ph idx="12" type="sldNum"/>
          </p:nvPr>
        </p:nvSpPr>
        <p:spPr>
          <a:xfrm>
            <a:off x="11891266" y="6540500"/>
            <a:ext cx="141900" cy="159000"/>
          </a:xfrm>
          <a:prstGeom prst="rect">
            <a:avLst/>
          </a:prstGeom>
          <a:noFill/>
          <a:ln>
            <a:noFill/>
          </a:ln>
        </p:spPr>
        <p:txBody>
          <a:bodyPr anchorCtr="0" anchor="t" bIns="25400" lIns="25400" spcFirstLastPara="1" rIns="25400" wrap="square" tIns="25400">
            <a:spAutoFit/>
          </a:bodyPr>
          <a:lstStyle/>
          <a:p>
            <a:pPr indent="0" lvl="0" marL="0" marR="0" rtl="0" algn="ctr">
              <a:lnSpc>
                <a:spcPct val="100000"/>
              </a:lnSpc>
              <a:spcBef>
                <a:spcPts val="0"/>
              </a:spcBef>
              <a:spcAft>
                <a:spcPts val="0"/>
              </a:spcAft>
              <a:buClr>
                <a:srgbClr val="000000"/>
              </a:buClr>
              <a:buSzPts val="1200"/>
              <a:buFont typeface="Helvetica Neue Light"/>
              <a:buNone/>
            </a:pPr>
            <a:fld id="{00000000-1234-1234-1234-123412341234}" type="slidenum">
              <a:rPr lang="en-US" sz="700">
                <a:latin typeface="Helvetica Neue Light"/>
                <a:ea typeface="Helvetica Neue Light"/>
                <a:cs typeface="Helvetica Neue Light"/>
                <a:sym typeface="Helvetica Neue Light"/>
              </a:rPr>
              <a:t>‹#›</a:t>
            </a:fld>
            <a:endParaRPr sz="700"/>
          </a:p>
        </p:txBody>
      </p:sp>
      <p:pic>
        <p:nvPicPr>
          <p:cNvPr descr="pasted-movie.png" id="245" name="Google Shape;245;g3a1466748c9_0_358"/>
          <p:cNvPicPr preferRelativeResize="0"/>
          <p:nvPr/>
        </p:nvPicPr>
        <p:blipFill rotWithShape="1">
          <a:blip r:embed="rId3">
            <a:alphaModFix/>
          </a:blip>
          <a:srcRect b="0" l="0" r="0" t="0"/>
          <a:stretch/>
        </p:blipFill>
        <p:spPr>
          <a:xfrm>
            <a:off x="418026" y="1454141"/>
            <a:ext cx="3594170" cy="1815423"/>
          </a:xfrm>
          <a:prstGeom prst="rect">
            <a:avLst/>
          </a:prstGeom>
          <a:noFill/>
          <a:ln>
            <a:noFill/>
          </a:ln>
        </p:spPr>
      </p:pic>
      <p:sp>
        <p:nvSpPr>
          <p:cNvPr id="246" name="Google Shape;246;g3a1466748c9_0_358"/>
          <p:cNvSpPr/>
          <p:nvPr/>
        </p:nvSpPr>
        <p:spPr>
          <a:xfrm>
            <a:off x="11891266" y="6540500"/>
            <a:ext cx="141900" cy="234900"/>
          </a:xfrm>
          <a:prstGeom prst="rect">
            <a:avLst/>
          </a:prstGeom>
          <a:noFill/>
          <a:ln>
            <a:noFill/>
          </a:ln>
        </p:spPr>
        <p:txBody>
          <a:bodyPr anchorCtr="0" anchor="t"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Helvetica Neue Light"/>
              <a:buNone/>
            </a:pPr>
            <a:fld id="{00000000-1234-1234-1234-123412341234}" type="slidenum">
              <a:rPr b="0" i="0" lang="en-US" sz="1200" u="none" cap="none" strike="noStrike">
                <a:solidFill>
                  <a:srgbClr val="000000"/>
                </a:solidFill>
                <a:latin typeface="Helvetica Neue Light"/>
                <a:ea typeface="Helvetica Neue Light"/>
                <a:cs typeface="Helvetica Neue Light"/>
                <a:sym typeface="Helvetica Neue Light"/>
              </a:rPr>
              <a:t>‹#›</a:t>
            </a:fld>
            <a:endParaRPr b="0" i="0" sz="700" u="none" cap="none" strike="noStrike">
              <a:solidFill>
                <a:srgbClr val="000000"/>
              </a:solidFill>
              <a:latin typeface="Arial"/>
              <a:ea typeface="Arial"/>
              <a:cs typeface="Arial"/>
              <a:sym typeface="Arial"/>
            </a:endParaRPr>
          </a:p>
        </p:txBody>
      </p:sp>
      <p:sp>
        <p:nvSpPr>
          <p:cNvPr id="247" name="Google Shape;247;g3a1466748c9_0_358"/>
          <p:cNvSpPr txBox="1"/>
          <p:nvPr/>
        </p:nvSpPr>
        <p:spPr>
          <a:xfrm>
            <a:off x="418025" y="3627138"/>
            <a:ext cx="3594300" cy="5850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Proxima Nova"/>
                <a:ea typeface="Proxima Nova"/>
                <a:cs typeface="Proxima Nova"/>
                <a:sym typeface="Proxima Nova"/>
              </a:rPr>
              <a:t>19 core partners (public &amp; private funders; Digital Science; CWTS; UCL)</a:t>
            </a:r>
            <a:endParaRPr b="0" i="0" sz="400" u="none" cap="none" strike="noStrike">
              <a:solidFill>
                <a:srgbClr val="000000"/>
              </a:solidFill>
              <a:latin typeface="Arial"/>
              <a:ea typeface="Arial"/>
              <a:cs typeface="Arial"/>
              <a:sym typeface="Arial"/>
            </a:endParaRPr>
          </a:p>
        </p:txBody>
      </p:sp>
      <p:sp>
        <p:nvSpPr>
          <p:cNvPr id="248" name="Google Shape;248;g3a1466748c9_0_358"/>
          <p:cNvSpPr/>
          <p:nvPr/>
        </p:nvSpPr>
        <p:spPr>
          <a:xfrm>
            <a:off x="4030700" y="1332450"/>
            <a:ext cx="7361700" cy="94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9" name="Google Shape;249;g3a1466748c9_0_358"/>
          <p:cNvSpPr txBox="1"/>
          <p:nvPr/>
        </p:nvSpPr>
        <p:spPr>
          <a:xfrm>
            <a:off x="4770563" y="1014188"/>
            <a:ext cx="7197900" cy="5207700"/>
          </a:xfrm>
          <a:prstGeom prst="rect">
            <a:avLst/>
          </a:prstGeom>
          <a:noFill/>
          <a:ln>
            <a:noFill/>
          </a:ln>
        </p:spPr>
        <p:txBody>
          <a:bodyPr anchorCtr="0" anchor="t" bIns="25400" lIns="25400" spcFirstLastPara="1" rIns="25400" wrap="square" tIns="254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Proxima Nova"/>
                <a:ea typeface="Proxima Nova"/>
                <a:cs typeface="Proxima Nova"/>
                <a:sym typeface="Proxima Nova"/>
              </a:rPr>
              <a:t>Mission:</a:t>
            </a:r>
            <a:r>
              <a:rPr b="0" i="0" lang="en-US" sz="1900" u="none" cap="none" strike="noStrike">
                <a:solidFill>
                  <a:srgbClr val="000000"/>
                </a:solidFill>
                <a:latin typeface="Proxima Nova"/>
                <a:ea typeface="Proxima Nova"/>
                <a:cs typeface="Proxima Nova"/>
                <a:sym typeface="Proxima Nova"/>
              </a:rPr>
              <a:t> to accelerate transformative research on research systems, cultures and decision-making</a:t>
            </a:r>
            <a:endParaRPr b="0" i="0" sz="19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Proxima Nova"/>
                <a:ea typeface="Proxima Nova"/>
                <a:cs typeface="Proxima Nova"/>
                <a:sym typeface="Proxima Nova"/>
              </a:rPr>
              <a:t>Objectives: </a:t>
            </a:r>
            <a:endParaRPr b="1" i="0" sz="1900" u="none" cap="none" strike="noStrike">
              <a:solidFill>
                <a:srgbClr val="000000"/>
              </a:solidFill>
              <a:latin typeface="Proxima Nova"/>
              <a:ea typeface="Proxima Nova"/>
              <a:cs typeface="Proxima Nova"/>
              <a:sym typeface="Proxima Nova"/>
            </a:endParaRPr>
          </a:p>
          <a:p>
            <a:pPr indent="-247650" lvl="0" marL="254000" marR="0" rtl="0" algn="l">
              <a:lnSpc>
                <a:spcPct val="100000"/>
              </a:lnSpc>
              <a:spcBef>
                <a:spcPts val="0"/>
              </a:spcBef>
              <a:spcAft>
                <a:spcPts val="0"/>
              </a:spcAft>
              <a:buClr>
                <a:srgbClr val="000000"/>
              </a:buClr>
              <a:buSzPts val="1900"/>
              <a:buFont typeface="Calibri"/>
              <a:buChar char="•"/>
            </a:pPr>
            <a:r>
              <a:rPr b="1" i="0" lang="en-US" sz="1900" u="none" cap="none" strike="noStrike">
                <a:solidFill>
                  <a:srgbClr val="000000"/>
                </a:solidFill>
                <a:latin typeface="Proxima Nova"/>
                <a:ea typeface="Proxima Nova"/>
                <a:cs typeface="Proxima Nova"/>
                <a:sym typeface="Proxima Nova"/>
              </a:rPr>
              <a:t>Boosting capacity</a:t>
            </a:r>
            <a:r>
              <a:rPr b="0" i="0" lang="en-US" sz="1900" u="none" cap="none" strike="noStrike">
                <a:solidFill>
                  <a:srgbClr val="000000"/>
                </a:solidFill>
                <a:latin typeface="Proxima Nova"/>
                <a:ea typeface="Proxima Nova"/>
                <a:cs typeface="Proxima Nova"/>
                <a:sym typeface="Proxima Nova"/>
              </a:rPr>
              <a:t> for transdisciplinary, collaborative, applied and mixed-method research on research</a:t>
            </a:r>
            <a:endParaRPr b="0" i="0" sz="1900" u="none" cap="none" strike="noStrike">
              <a:solidFill>
                <a:srgbClr val="000000"/>
              </a:solidFill>
              <a:latin typeface="Proxima Nova"/>
              <a:ea typeface="Proxima Nova"/>
              <a:cs typeface="Proxima Nova"/>
              <a:sym typeface="Proxima Nova"/>
            </a:endParaRPr>
          </a:p>
          <a:p>
            <a:pPr indent="-247650" lvl="0" marL="254000" marR="0" rtl="0" algn="l">
              <a:lnSpc>
                <a:spcPct val="100000"/>
              </a:lnSpc>
              <a:spcBef>
                <a:spcPts val="1500"/>
              </a:spcBef>
              <a:spcAft>
                <a:spcPts val="0"/>
              </a:spcAft>
              <a:buClr>
                <a:srgbClr val="000000"/>
              </a:buClr>
              <a:buSzPts val="1900"/>
              <a:buFont typeface="Calibri"/>
              <a:buChar char="•"/>
            </a:pPr>
            <a:r>
              <a:rPr b="1" i="0" lang="en-US" sz="1900" u="none" cap="none" strike="noStrike">
                <a:solidFill>
                  <a:srgbClr val="000000"/>
                </a:solidFill>
                <a:latin typeface="Proxima Nova"/>
                <a:ea typeface="Proxima Nova"/>
                <a:cs typeface="Proxima Nova"/>
                <a:sym typeface="Proxima Nova"/>
              </a:rPr>
              <a:t>Building infrastructures</a:t>
            </a:r>
            <a:r>
              <a:rPr b="0" i="0" lang="en-US" sz="1900" u="none" cap="none" strike="noStrike">
                <a:solidFill>
                  <a:srgbClr val="000000"/>
                </a:solidFill>
                <a:latin typeface="Proxima Nova"/>
                <a:ea typeface="Proxima Nova"/>
                <a:cs typeface="Proxima Nova"/>
                <a:sym typeface="Proxima Nova"/>
              </a:rPr>
              <a:t> to connect academic capabilities to the data and analytical resources of research funding organisations</a:t>
            </a:r>
            <a:endParaRPr b="0" i="0" sz="1900" u="none" cap="none" strike="noStrike">
              <a:solidFill>
                <a:srgbClr val="000000"/>
              </a:solidFill>
              <a:latin typeface="Proxima Nova"/>
              <a:ea typeface="Proxima Nova"/>
              <a:cs typeface="Proxima Nova"/>
              <a:sym typeface="Proxima Nova"/>
            </a:endParaRPr>
          </a:p>
          <a:p>
            <a:pPr indent="-247650" lvl="0" marL="254000" marR="0" rtl="0" algn="l">
              <a:lnSpc>
                <a:spcPct val="100000"/>
              </a:lnSpc>
              <a:spcBef>
                <a:spcPts val="1500"/>
              </a:spcBef>
              <a:spcAft>
                <a:spcPts val="0"/>
              </a:spcAft>
              <a:buClr>
                <a:srgbClr val="000000"/>
              </a:buClr>
              <a:buSzPts val="1900"/>
              <a:buFont typeface="Calibri"/>
              <a:buChar char="•"/>
            </a:pPr>
            <a:r>
              <a:rPr b="1" i="0" lang="en-US" sz="1900" u="none" cap="none" strike="noStrike">
                <a:solidFill>
                  <a:srgbClr val="000000"/>
                </a:solidFill>
                <a:latin typeface="Proxima Nova"/>
                <a:ea typeface="Proxima Nova"/>
                <a:cs typeface="Proxima Nova"/>
                <a:sym typeface="Proxima Nova"/>
              </a:rPr>
              <a:t>Experimenting</a:t>
            </a:r>
            <a:r>
              <a:rPr b="0" i="0" lang="en-US" sz="1900" u="none" cap="none" strike="noStrike">
                <a:solidFill>
                  <a:srgbClr val="000000"/>
                </a:solidFill>
                <a:latin typeface="Proxima Nova"/>
                <a:ea typeface="Proxima Nova"/>
                <a:cs typeface="Proxima Nova"/>
                <a:sym typeface="Proxima Nova"/>
              </a:rPr>
              <a:t> with new tools, indicators, methods and evaluation frameworks</a:t>
            </a:r>
            <a:endParaRPr b="0" i="0" sz="1900" u="none" cap="none" strike="noStrike">
              <a:solidFill>
                <a:srgbClr val="000000"/>
              </a:solidFill>
              <a:latin typeface="Proxima Nova"/>
              <a:ea typeface="Proxima Nova"/>
              <a:cs typeface="Proxima Nova"/>
              <a:sym typeface="Proxima Nova"/>
            </a:endParaRPr>
          </a:p>
          <a:p>
            <a:pPr indent="-247650" lvl="0" marL="254000" marR="0" rtl="0" algn="l">
              <a:lnSpc>
                <a:spcPct val="100000"/>
              </a:lnSpc>
              <a:spcBef>
                <a:spcPts val="1500"/>
              </a:spcBef>
              <a:spcAft>
                <a:spcPts val="0"/>
              </a:spcAft>
              <a:buClr>
                <a:srgbClr val="000000"/>
              </a:buClr>
              <a:buSzPts val="1900"/>
              <a:buFont typeface="Calibri"/>
              <a:buChar char="•"/>
            </a:pPr>
            <a:r>
              <a:rPr b="1" i="0" lang="en-US" sz="1900" u="none" cap="none" strike="noStrike">
                <a:solidFill>
                  <a:srgbClr val="000000"/>
                </a:solidFill>
                <a:latin typeface="Proxima Nova"/>
                <a:ea typeface="Proxima Nova"/>
                <a:cs typeface="Proxima Nova"/>
                <a:sym typeface="Proxima Nova"/>
              </a:rPr>
              <a:t>Accelerating the translation</a:t>
            </a:r>
            <a:r>
              <a:rPr b="0" i="0" lang="en-US" sz="1900" u="none" cap="none" strike="noStrike">
                <a:solidFill>
                  <a:srgbClr val="000000"/>
                </a:solidFill>
                <a:latin typeface="Proxima Nova"/>
                <a:ea typeface="Proxima Nova"/>
                <a:cs typeface="Proxima Nova"/>
                <a:sym typeface="Proxima Nova"/>
              </a:rPr>
              <a:t> and uptake of metascientific evidence by decision-makers</a:t>
            </a:r>
            <a:endParaRPr b="0" i="0" sz="1900" u="none" cap="none" strike="noStrike">
              <a:solidFill>
                <a:srgbClr val="000000"/>
              </a:solidFill>
              <a:latin typeface="Proxima Nova"/>
              <a:ea typeface="Proxima Nova"/>
              <a:cs typeface="Proxima Nova"/>
              <a:sym typeface="Proxima Nova"/>
            </a:endParaRPr>
          </a:p>
          <a:p>
            <a:pPr indent="-247650" lvl="0" marL="254000" marR="0" rtl="0" algn="l">
              <a:lnSpc>
                <a:spcPct val="100000"/>
              </a:lnSpc>
              <a:spcBef>
                <a:spcPts val="1500"/>
              </a:spcBef>
              <a:spcAft>
                <a:spcPts val="0"/>
              </a:spcAft>
              <a:buClr>
                <a:srgbClr val="000000"/>
              </a:buClr>
              <a:buSzPts val="1900"/>
              <a:buFont typeface="Calibri"/>
              <a:buChar char="•"/>
            </a:pPr>
            <a:r>
              <a:rPr b="1" i="0" lang="en-US" sz="1900" u="none" cap="none" strike="noStrike">
                <a:solidFill>
                  <a:srgbClr val="000000"/>
                </a:solidFill>
                <a:latin typeface="Proxima Nova"/>
                <a:ea typeface="Proxima Nova"/>
                <a:cs typeface="Proxima Nova"/>
                <a:sym typeface="Proxima Nova"/>
              </a:rPr>
              <a:t>Enabling networking</a:t>
            </a:r>
            <a:r>
              <a:rPr b="0" i="0" lang="en-US" sz="1900" u="none" cap="none" strike="noStrike">
                <a:solidFill>
                  <a:srgbClr val="000000"/>
                </a:solidFill>
                <a:latin typeface="Proxima Nova"/>
                <a:ea typeface="Proxima Nova"/>
                <a:cs typeface="Proxima Nova"/>
                <a:sym typeface="Proxima Nova"/>
              </a:rPr>
              <a:t>, co-design and collaboration between meta-researchers, funders, policymakers, publishers, data and infrastructure providers</a:t>
            </a:r>
            <a:endParaRPr b="0" i="0" sz="1900" u="none" cap="none" strike="noStrike">
              <a:solidFill>
                <a:srgbClr val="000000"/>
              </a:solidFill>
              <a:latin typeface="Proxima Nova"/>
              <a:ea typeface="Proxima Nova"/>
              <a:cs typeface="Proxima Nova"/>
              <a:sym typeface="Proxima Nova"/>
            </a:endParaRPr>
          </a:p>
        </p:txBody>
      </p:sp>
    </p:spTree>
  </p:cSld>
  <p:clrMapOvr>
    <a:masterClrMapping/>
  </p:clrMapOvr>
  <mc:AlternateContent>
    <mc:Choice Requires="p14">
      <p:transition p14:dur="4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68" name="Shape 568"/>
        <p:cNvGrpSpPr/>
        <p:nvPr/>
      </p:nvGrpSpPr>
      <p:grpSpPr>
        <a:xfrm>
          <a:off x="0" y="0"/>
          <a:ext cx="0" cy="0"/>
          <a:chOff x="0" y="0"/>
          <a:chExt cx="0" cy="0"/>
        </a:xfrm>
      </p:grpSpPr>
      <p:sp>
        <p:nvSpPr>
          <p:cNvPr id="569" name="Google Shape;569;g3a255ed4acf_0_13"/>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Stop recording</a:t>
            </a:r>
            <a:endParaRPr/>
          </a:p>
        </p:txBody>
      </p:sp>
      <p:sp>
        <p:nvSpPr>
          <p:cNvPr id="570" name="Google Shape;570;g3a255ed4acf_0_13"/>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35da3bf3e21_0_106"/>
          <p:cNvSpPr txBox="1"/>
          <p:nvPr>
            <p:ph type="title"/>
          </p:nvPr>
        </p:nvSpPr>
        <p:spPr>
          <a:xfrm>
            <a:off x="1097275" y="638400"/>
            <a:ext cx="109131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Breakout group discussion</a:t>
            </a:r>
            <a:endParaRPr/>
          </a:p>
        </p:txBody>
      </p:sp>
      <p:sp>
        <p:nvSpPr>
          <p:cNvPr id="577" name="Google Shape;577;g35da3bf3e21_0_106"/>
          <p:cNvSpPr txBox="1"/>
          <p:nvPr/>
        </p:nvSpPr>
        <p:spPr>
          <a:xfrm>
            <a:off x="506875" y="1817250"/>
            <a:ext cx="11503500" cy="4340700"/>
          </a:xfrm>
          <a:prstGeom prst="rect">
            <a:avLst/>
          </a:prstGeom>
          <a:noFill/>
          <a:ln cap="flat" cmpd="sng" w="9525">
            <a:solidFill>
              <a:srgbClr val="FFF2CC"/>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Topic:</a:t>
            </a:r>
            <a:r>
              <a:rPr b="0" i="0" lang="en-US" sz="2000" u="none" cap="none" strike="noStrike">
                <a:solidFill>
                  <a:srgbClr val="3F3F3F"/>
                </a:solidFill>
                <a:latin typeface="Calibri"/>
                <a:ea typeface="Calibri"/>
                <a:cs typeface="Calibri"/>
                <a:sym typeface="Calibri"/>
              </a:rPr>
              <a:t> Your experiences working on AI/ML applications</a:t>
            </a:r>
            <a:br>
              <a:rPr b="0" i="0" lang="en-US" sz="2000" u="none" cap="none" strike="noStrike">
                <a:solidFill>
                  <a:srgbClr val="3F3F3F"/>
                </a:solidFill>
                <a:latin typeface="Calibri"/>
                <a:ea typeface="Calibri"/>
                <a:cs typeface="Calibri"/>
                <a:sym typeface="Calibri"/>
              </a:rPr>
            </a:br>
            <a:r>
              <a:rPr b="1" i="0" lang="en-US" sz="2000" u="none" cap="none" strike="noStrike">
                <a:solidFill>
                  <a:srgbClr val="3F3F3F"/>
                </a:solidFill>
                <a:latin typeface="Calibri"/>
                <a:ea typeface="Calibri"/>
                <a:cs typeface="Calibri"/>
                <a:sym typeface="Calibri"/>
              </a:rPr>
              <a:t>Duration</a:t>
            </a:r>
            <a:r>
              <a:rPr b="0" i="0" lang="en-US" sz="2000" u="none" cap="none" strike="noStrike">
                <a:solidFill>
                  <a:srgbClr val="3F3F3F"/>
                </a:solidFill>
                <a:latin typeface="Calibri"/>
                <a:ea typeface="Calibri"/>
                <a:cs typeface="Calibri"/>
                <a:sym typeface="Calibri"/>
              </a:rPr>
              <a:t>: </a:t>
            </a:r>
            <a:r>
              <a:rPr lang="en-US" sz="2000">
                <a:solidFill>
                  <a:srgbClr val="3F3F3F"/>
                </a:solidFill>
                <a:latin typeface="Calibri"/>
                <a:ea typeface="Calibri"/>
                <a:cs typeface="Calibri"/>
                <a:sym typeface="Calibri"/>
              </a:rPr>
              <a:t>10 </a:t>
            </a:r>
            <a:r>
              <a:rPr b="0" i="0" lang="en-US" sz="2000" u="none" cap="none" strike="noStrike">
                <a:solidFill>
                  <a:srgbClr val="3F3F3F"/>
                </a:solidFill>
                <a:latin typeface="Calibri"/>
                <a:ea typeface="Calibri"/>
                <a:cs typeface="Calibri"/>
                <a:sym typeface="Calibri"/>
              </a:rPr>
              <a:t>minutes</a:t>
            </a:r>
            <a:br>
              <a:rPr b="0" i="0" lang="en-US" sz="2000" u="none" cap="none" strike="noStrike">
                <a:solidFill>
                  <a:srgbClr val="3F3F3F"/>
                </a:solidFill>
                <a:latin typeface="Calibri"/>
                <a:ea typeface="Calibri"/>
                <a:cs typeface="Calibri"/>
                <a:sym typeface="Calibri"/>
              </a:rPr>
            </a:br>
            <a:r>
              <a:rPr b="1" i="0" lang="en-US" sz="2000" u="none" cap="none" strike="noStrike">
                <a:solidFill>
                  <a:srgbClr val="3F3F3F"/>
                </a:solidFill>
                <a:latin typeface="Calibri"/>
                <a:ea typeface="Calibri"/>
                <a:cs typeface="Calibri"/>
                <a:sym typeface="Calibri"/>
              </a:rPr>
              <a:t>Structure: </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Going around each funder:</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120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What AI/ML application have you worked on? </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At what stage are you with it? </a:t>
            </a:r>
            <a:r>
              <a:rPr b="0" i="0" lang="en-US" sz="2000" u="none" cap="none" strike="noStrike">
                <a:solidFill>
                  <a:srgbClr val="3F3F3F"/>
                </a:solidFill>
                <a:highlight>
                  <a:srgbClr val="FFF2CC"/>
                </a:highlight>
                <a:latin typeface="Calibri"/>
                <a:ea typeface="Calibri"/>
                <a:cs typeface="Calibri"/>
                <a:sym typeface="Calibri"/>
              </a:rPr>
              <a:t>(prototyping, pilot testing, beta testing and refinement, full deployment)</a:t>
            </a:r>
            <a:endParaRPr b="0" i="0" sz="2000" u="none" cap="none" strike="noStrike">
              <a:solidFill>
                <a:srgbClr val="3F3F3F"/>
              </a:solidFill>
              <a:highlight>
                <a:srgbClr val="FFF2CC"/>
              </a:highlight>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0" i="0" lang="en-US" sz="2000" u="none" cap="none" strike="noStrike">
                <a:solidFill>
                  <a:srgbClr val="3F3F3F"/>
                </a:solidFill>
                <a:latin typeface="Calibri"/>
                <a:ea typeface="Calibri"/>
                <a:cs typeface="Calibri"/>
                <a:sym typeface="Calibri"/>
              </a:rPr>
              <a:t>Where are you with experimentation? Tag yourself with the following:</a:t>
            </a:r>
            <a:br>
              <a:rPr b="0" i="0" lang="en-US" sz="2000" u="none" cap="none" strike="noStrike">
                <a:solidFill>
                  <a:srgbClr val="3F3F3F"/>
                </a:solidFill>
                <a:latin typeface="Calibri"/>
                <a:ea typeface="Calibri"/>
                <a:cs typeface="Calibri"/>
                <a:sym typeface="Calibri"/>
              </a:rPr>
            </a:br>
            <a:r>
              <a:rPr b="0" i="0" lang="en-US" sz="2000" u="none" cap="none" strike="noStrike">
                <a:solidFill>
                  <a:srgbClr val="3F3F3F"/>
                </a:solidFill>
                <a:highlight>
                  <a:srgbClr val="FFF2CC"/>
                </a:highlight>
                <a:latin typeface="Calibri"/>
                <a:ea typeface="Calibri"/>
                <a:cs typeface="Calibri"/>
                <a:sym typeface="Calibri"/>
              </a:rPr>
              <a:t>Experimenter (have done experiments to evaluate the AI/ML tool)</a:t>
            </a:r>
            <a:br>
              <a:rPr b="0" i="0" lang="en-US" sz="2000" u="none" cap="none" strike="noStrike">
                <a:solidFill>
                  <a:srgbClr val="3F3F3F"/>
                </a:solidFill>
                <a:highlight>
                  <a:srgbClr val="FFF2CC"/>
                </a:highlight>
                <a:latin typeface="Calibri"/>
                <a:ea typeface="Calibri"/>
                <a:cs typeface="Calibri"/>
                <a:sym typeface="Calibri"/>
              </a:rPr>
            </a:br>
            <a:r>
              <a:rPr b="0" i="0" lang="en-US" sz="2000" u="none" cap="none" strike="noStrike">
                <a:solidFill>
                  <a:srgbClr val="3F3F3F"/>
                </a:solidFill>
                <a:highlight>
                  <a:srgbClr val="FFF2CC"/>
                </a:highlight>
                <a:latin typeface="Calibri"/>
                <a:ea typeface="Calibri"/>
                <a:cs typeface="Calibri"/>
                <a:sym typeface="Calibri"/>
              </a:rPr>
              <a:t>Designer (have designed experiments, with implementation soon to follow)</a:t>
            </a:r>
            <a:br>
              <a:rPr b="0" i="0" lang="en-US" sz="2000" u="none" cap="none" strike="noStrike">
                <a:solidFill>
                  <a:srgbClr val="3F3F3F"/>
                </a:solidFill>
                <a:highlight>
                  <a:srgbClr val="FFF2CC"/>
                </a:highlight>
                <a:latin typeface="Calibri"/>
                <a:ea typeface="Calibri"/>
                <a:cs typeface="Calibri"/>
                <a:sym typeface="Calibri"/>
              </a:rPr>
            </a:br>
            <a:r>
              <a:rPr b="0" i="0" lang="en-US" sz="2000" u="none" cap="none" strike="noStrike">
                <a:solidFill>
                  <a:srgbClr val="3F3F3F"/>
                </a:solidFill>
                <a:highlight>
                  <a:srgbClr val="FFF2CC"/>
                </a:highlight>
                <a:latin typeface="Calibri"/>
                <a:ea typeface="Calibri"/>
                <a:cs typeface="Calibri"/>
                <a:sym typeface="Calibri"/>
              </a:rPr>
              <a:t>Thinker (thinking about experimenting, but are yet to take further steps)</a:t>
            </a:r>
            <a:endParaRPr b="0" i="0" sz="2000" u="none" cap="none" strike="noStrike">
              <a:solidFill>
                <a:srgbClr val="3F3F3F"/>
              </a:solidFill>
              <a:highlight>
                <a:srgbClr val="FFF2CC"/>
              </a:highlight>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For each funder, the aim is to have </a:t>
            </a:r>
            <a:r>
              <a:rPr b="1" i="0" lang="en-US" sz="2000" u="none" cap="none" strike="noStrike">
                <a:solidFill>
                  <a:srgbClr val="3F3F3F"/>
                </a:solidFill>
                <a:latin typeface="Calibri"/>
                <a:ea typeface="Calibri"/>
                <a:cs typeface="Calibri"/>
                <a:sym typeface="Calibri"/>
              </a:rPr>
              <a:t>a short sentence to share at the end explaining what experiments you have done/designed/thought about</a:t>
            </a:r>
            <a:r>
              <a:rPr b="0" i="0" lang="en-US" sz="2000" u="none" cap="none" strike="noStrike">
                <a:solidFill>
                  <a:srgbClr val="3F3F3F"/>
                </a:solidFill>
                <a:latin typeface="Calibri"/>
                <a:ea typeface="Calibri"/>
                <a:cs typeface="Calibri"/>
                <a:sym typeface="Calibri"/>
              </a:rPr>
              <a:t>.</a:t>
            </a:r>
            <a:endParaRPr b="0" i="0" sz="2000" u="none" cap="none" strike="noStrike">
              <a:solidFill>
                <a:srgbClr val="3F3F3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35c092a31ab_0_108"/>
          <p:cNvSpPr txBox="1"/>
          <p:nvPr>
            <p:ph type="title"/>
          </p:nvPr>
        </p:nvSpPr>
        <p:spPr>
          <a:xfrm>
            <a:off x="1161125" y="622429"/>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Plenary:</a:t>
            </a:r>
            <a:endParaRPr/>
          </a:p>
        </p:txBody>
      </p:sp>
      <p:sp>
        <p:nvSpPr>
          <p:cNvPr id="584" name="Google Shape;584;g35c092a31ab_0_108"/>
          <p:cNvSpPr txBox="1"/>
          <p:nvPr>
            <p:ph idx="1" type="body"/>
          </p:nvPr>
        </p:nvSpPr>
        <p:spPr>
          <a:xfrm>
            <a:off x="1130655" y="2092226"/>
            <a:ext cx="10058400" cy="3760800"/>
          </a:xfrm>
          <a:prstGeom prst="rect">
            <a:avLst/>
          </a:prstGeom>
          <a:noFill/>
          <a:ln cap="flat" cmpd="sng" w="9525">
            <a:solidFill>
              <a:schemeClr val="lt1"/>
            </a:solidFill>
            <a:prstDash val="solid"/>
            <a:round/>
            <a:headEnd len="sm" w="sm" type="none"/>
            <a:tailEnd len="sm" w="sm" type="none"/>
          </a:ln>
          <a:effectLst>
            <a:reflection blurRad="0" dir="5400000" dist="38100" endA="0" fadeDir="5400012" kx="0" rotWithShape="0" algn="bl" stPos="0" sy="-100000" ky="0"/>
          </a:effectLst>
        </p:spPr>
        <p:txBody>
          <a:bodyPr anchorCtr="0" anchor="t" bIns="45700" lIns="0" spcFirstLastPara="1" rIns="0" wrap="square" tIns="45700">
            <a:normAutofit/>
          </a:bodyPr>
          <a:lstStyle/>
          <a:p>
            <a:pPr indent="0" lvl="0" marL="0" rtl="0" algn="l">
              <a:lnSpc>
                <a:spcPct val="100000"/>
              </a:lnSpc>
              <a:spcBef>
                <a:spcPts val="1200"/>
              </a:spcBef>
              <a:spcAft>
                <a:spcPts val="0"/>
              </a:spcAft>
              <a:buClr>
                <a:schemeClr val="dk1"/>
              </a:buClr>
              <a:buSzPts val="1100"/>
              <a:buFont typeface="Arial"/>
              <a:buNone/>
            </a:pPr>
            <a:r>
              <a:rPr lang="en-US" sz="2200"/>
              <a:t>Please share in the chat:</a:t>
            </a:r>
            <a:endParaRPr sz="2200"/>
          </a:p>
          <a:p>
            <a:pPr indent="0" lvl="0" marL="0" rtl="0" algn="l">
              <a:lnSpc>
                <a:spcPct val="100000"/>
              </a:lnSpc>
              <a:spcBef>
                <a:spcPts val="1200"/>
              </a:spcBef>
              <a:spcAft>
                <a:spcPts val="0"/>
              </a:spcAft>
              <a:buClr>
                <a:schemeClr val="dk1"/>
              </a:buClr>
              <a:buSzPts val="1100"/>
              <a:buFont typeface="Arial"/>
              <a:buNone/>
            </a:pPr>
            <a:r>
              <a:rPr b="1" lang="en-US" sz="2200"/>
              <a:t>a short sentence explaining what experiments you have done/designed/thought about</a:t>
            </a:r>
            <a:endParaRPr sz="2200"/>
          </a:p>
        </p:txBody>
      </p:sp>
      <p:pic>
        <p:nvPicPr>
          <p:cNvPr id="585" name="Google Shape;585;g35c092a31ab_0_108"/>
          <p:cNvPicPr preferRelativeResize="0"/>
          <p:nvPr/>
        </p:nvPicPr>
        <p:blipFill rotWithShape="1">
          <a:blip r:embed="rId3">
            <a:alphaModFix amt="32000"/>
          </a:blip>
          <a:srcRect b="0" l="0" r="0" t="0"/>
          <a:stretch/>
        </p:blipFill>
        <p:spPr>
          <a:xfrm>
            <a:off x="1065663" y="3193900"/>
            <a:ext cx="10213075" cy="3235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590" name="Shape 590"/>
        <p:cNvGrpSpPr/>
        <p:nvPr/>
      </p:nvGrpSpPr>
      <p:grpSpPr>
        <a:xfrm>
          <a:off x="0" y="0"/>
          <a:ext cx="0" cy="0"/>
          <a:chOff x="0" y="0"/>
          <a:chExt cx="0" cy="0"/>
        </a:xfrm>
      </p:grpSpPr>
      <p:sp>
        <p:nvSpPr>
          <p:cNvPr id="591" name="Google Shape;591;g35c092a31ab_0_115"/>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8000"/>
              <a:buNone/>
            </a:pPr>
            <a:r>
              <a:rPr lang="en-US"/>
              <a:t>Break</a:t>
            </a:r>
            <a:endParaRPr/>
          </a:p>
        </p:txBody>
      </p:sp>
      <p:sp>
        <p:nvSpPr>
          <p:cNvPr id="592" name="Google Shape;592;g35c092a31ab_0_115"/>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200"/>
              </a:spcBef>
              <a:spcAft>
                <a:spcPts val="0"/>
              </a:spcAft>
              <a:buSzPts val="2400"/>
              <a:buNone/>
            </a:pPr>
            <a:r>
              <a:rPr lang="en-US"/>
              <a:t>Start again on the hour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3a255ed4acf_0_60"/>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One sentence reports: A*STAR</a:t>
            </a:r>
            <a:endParaRPr/>
          </a:p>
        </p:txBody>
      </p:sp>
      <p:sp>
        <p:nvSpPr>
          <p:cNvPr id="599" name="Google Shape;599;g3a255ed4acf_0_60"/>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rPr lang="en-US"/>
              <a:t>ASTAR: </a:t>
            </a:r>
            <a:endParaRPr/>
          </a:p>
          <a:p>
            <a:pPr indent="0" lvl="0" marL="0" rtl="0" algn="l">
              <a:spcBef>
                <a:spcPts val="1200"/>
              </a:spcBef>
              <a:spcAft>
                <a:spcPts val="0"/>
              </a:spcAft>
              <a:buNone/>
            </a:pPr>
            <a:r>
              <a:rPr lang="en-US"/>
              <a:t>: we are basically still at thinker stage with some designing. mainly for peer review, chatbot. interested in tracking outcomes too but challenge with access to data</a:t>
            </a:r>
            <a:endParaRPr/>
          </a:p>
          <a:p>
            <a:pPr indent="0" lvl="0" marL="0" rtl="0" algn="l">
              <a:spcBef>
                <a:spcPts val="1200"/>
              </a:spcBef>
              <a:spcAft>
                <a:spcPts val="0"/>
              </a:spcAft>
              <a:buNone/>
            </a:pPr>
            <a:r>
              <a:rPr lang="en-US"/>
              <a:t>Chatbot for approval processes FAQ, use of AI to mitigate governance risks, and lessen administrative burden.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3a255ed4acf_0_68"/>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One sentence reports: NHMRC</a:t>
            </a:r>
            <a:endParaRPr/>
          </a:p>
        </p:txBody>
      </p:sp>
      <p:sp>
        <p:nvSpPr>
          <p:cNvPr id="606" name="Google Shape;606;g3a255ed4acf_0_68"/>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a:p>
            <a:pPr indent="0" lvl="0" marL="0" rtl="0" algn="l">
              <a:spcBef>
                <a:spcPts val="1200"/>
              </a:spcBef>
              <a:spcAft>
                <a:spcPts val="0"/>
              </a:spcAft>
              <a:buNone/>
            </a:pPr>
            <a:r>
              <a:rPr lang="en-US"/>
              <a:t>We have implemented an ML tool to allocate applications to peer reviewers (implemented in a section of our department). We are also looking into AI to categorise disease types for research that we fund. Finally, looking into how AI can assist with automating qualitative case studies.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3a255ed4acf_0_83"/>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DST</a:t>
            </a:r>
            <a:endParaRPr/>
          </a:p>
        </p:txBody>
      </p:sp>
      <p:sp>
        <p:nvSpPr>
          <p:cNvPr id="613" name="Google Shape;613;g3a255ed4acf_0_83"/>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rPr lang="en-US"/>
              <a:t>Hi everyone, We are just aspiring to use the AI/ML tools and have so far done some experimentation for first level screening of the proposals for evaluation. Look forward to experiment the potential tools or proven experiments for effective research assessment.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3a255ed4acf_0_75"/>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One sentence reports:ARC</a:t>
            </a:r>
            <a:endParaRPr/>
          </a:p>
        </p:txBody>
      </p:sp>
      <p:sp>
        <p:nvSpPr>
          <p:cNvPr id="620" name="Google Shape;620;g3a255ed4acf_0_75"/>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rPr lang="en-US"/>
              <a:t>JW: </a:t>
            </a:r>
            <a:r>
              <a:rPr lang="en-US"/>
              <a:t>No experience with undertaking AI experiments. More interested in application of existing proven technologies.</a:t>
            </a:r>
            <a:endParaRPr/>
          </a:p>
          <a:p>
            <a:pPr indent="0" lvl="0" marL="0" rtl="0" algn="l">
              <a:spcBef>
                <a:spcPts val="1200"/>
              </a:spcBef>
              <a:spcAft>
                <a:spcPts val="0"/>
              </a:spcAft>
              <a:buNone/>
            </a:pPr>
            <a:r>
              <a:rPr lang="en-US"/>
              <a:t>FNT: </a:t>
            </a:r>
            <a:r>
              <a:rPr lang="en-US"/>
              <a:t>Currently experimenting with LLMs to understand funding by topics of interest not otherwise easily classifiable. Other early investigation of the application of NLP to develop metrics and indicators of research performance.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25" name="Shape 625"/>
        <p:cNvGrpSpPr/>
        <p:nvPr/>
      </p:nvGrpSpPr>
      <p:grpSpPr>
        <a:xfrm>
          <a:off x="0" y="0"/>
          <a:ext cx="0" cy="0"/>
          <a:chOff x="0" y="0"/>
          <a:chExt cx="0" cy="0"/>
        </a:xfrm>
      </p:grpSpPr>
      <p:sp>
        <p:nvSpPr>
          <p:cNvPr id="626" name="Google Shape;626;g3a255ed4acf_0_19"/>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Start recording</a:t>
            </a:r>
            <a:endParaRPr/>
          </a:p>
        </p:txBody>
      </p:sp>
      <p:sp>
        <p:nvSpPr>
          <p:cNvPr id="627" name="Google Shape;627;g3a255ed4acf_0_19"/>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2" name="Shape 632"/>
        <p:cNvGrpSpPr/>
        <p:nvPr/>
      </p:nvGrpSpPr>
      <p:grpSpPr>
        <a:xfrm>
          <a:off x="0" y="0"/>
          <a:ext cx="0" cy="0"/>
          <a:chOff x="0" y="0"/>
          <a:chExt cx="0" cy="0"/>
        </a:xfrm>
      </p:grpSpPr>
      <p:sp>
        <p:nvSpPr>
          <p:cNvPr id="633" name="Google Shape;633;g35d963a2c17_1_0"/>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Feedback from pre-workshop survey</a:t>
            </a:r>
            <a:endParaRPr/>
          </a:p>
        </p:txBody>
      </p:sp>
      <p:sp>
        <p:nvSpPr>
          <p:cNvPr id="634" name="Google Shape;634;g35d963a2c17_1_0"/>
          <p:cNvSpPr txBox="1"/>
          <p:nvPr>
            <p:ph idx="1" type="body"/>
          </p:nvPr>
        </p:nvSpPr>
        <p:spPr>
          <a:xfrm>
            <a:off x="1097280" y="2108201"/>
            <a:ext cx="10058400" cy="3760800"/>
          </a:xfrm>
          <a:prstGeom prst="rect">
            <a:avLst/>
          </a:prstGeom>
          <a:noFill/>
          <a:ln cap="flat" cmpd="sng" w="9525">
            <a:solidFill>
              <a:schemeClr val="dk1"/>
            </a:solidFill>
            <a:prstDash val="solid"/>
            <a:round/>
            <a:headEnd len="sm" w="sm" type="none"/>
            <a:tailEnd len="sm" w="sm" type="none"/>
          </a:ln>
        </p:spPr>
        <p:txBody>
          <a:bodyPr anchorCtr="0" anchor="t" bIns="45700" lIns="0" spcFirstLastPara="1" rIns="0" wrap="square" tIns="45700">
            <a:normAutofit/>
          </a:bodyPr>
          <a:lstStyle/>
          <a:p>
            <a:pPr indent="0" lvl="0" marL="0" rtl="0" algn="l">
              <a:lnSpc>
                <a:spcPct val="100000"/>
              </a:lnSpc>
              <a:spcBef>
                <a:spcPts val="1200"/>
              </a:spcBef>
              <a:spcAft>
                <a:spcPts val="0"/>
              </a:spcAft>
              <a:buSzPts val="1800"/>
              <a:buNone/>
            </a:pPr>
            <a:r>
              <a:rPr lang="en-US" sz="2800"/>
              <a:t>Current focus</a:t>
            </a:r>
            <a:endParaRPr sz="2800"/>
          </a:p>
          <a:p>
            <a:pPr indent="-406400" lvl="0" marL="457200" rtl="0" algn="l">
              <a:spcBef>
                <a:spcPts val="1200"/>
              </a:spcBef>
              <a:spcAft>
                <a:spcPts val="0"/>
              </a:spcAft>
              <a:buSzPts val="2800"/>
              <a:buChar char="-"/>
            </a:pPr>
            <a:r>
              <a:rPr lang="en-US" sz="2800"/>
              <a:t>applying AI for internal grant processes.</a:t>
            </a:r>
            <a:endParaRPr sz="2800"/>
          </a:p>
          <a:p>
            <a:pPr indent="-406400" lvl="0" marL="457200" rtl="0" algn="l">
              <a:spcBef>
                <a:spcPts val="0"/>
              </a:spcBef>
              <a:spcAft>
                <a:spcPts val="0"/>
              </a:spcAft>
              <a:buSzPts val="2800"/>
              <a:buChar char="-"/>
            </a:pPr>
            <a:r>
              <a:rPr lang="en-US" sz="2800"/>
              <a:t>distributed peer review</a:t>
            </a:r>
            <a:endParaRPr sz="2800"/>
          </a:p>
          <a:p>
            <a:pPr indent="-406400" lvl="0" marL="457200" rtl="0" algn="l">
              <a:spcBef>
                <a:spcPts val="0"/>
              </a:spcBef>
              <a:spcAft>
                <a:spcPts val="0"/>
              </a:spcAft>
              <a:buSzPts val="2800"/>
              <a:buChar char="-"/>
            </a:pPr>
            <a:r>
              <a:rPr lang="en-US" sz="2800"/>
              <a:t>AI Allocation of applications to peer reviewers.</a:t>
            </a:r>
            <a:endParaRPr sz="2800"/>
          </a:p>
          <a:p>
            <a:pPr indent="0" lvl="0" marL="0" rtl="0" algn="l">
              <a:lnSpc>
                <a:spcPct val="100000"/>
              </a:lnSpc>
              <a:spcBef>
                <a:spcPts val="1200"/>
              </a:spcBef>
              <a:spcAft>
                <a:spcPts val="0"/>
              </a:spcAft>
              <a:buSzPts val="1800"/>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3a1466748c9_0_367"/>
          <p:cNvPicPr preferRelativeResize="0"/>
          <p:nvPr/>
        </p:nvPicPr>
        <p:blipFill rotWithShape="1">
          <a:blip r:embed="rId3">
            <a:alphaModFix/>
          </a:blip>
          <a:srcRect b="0" l="0" r="0" t="0"/>
          <a:stretch/>
        </p:blipFill>
        <p:spPr>
          <a:xfrm>
            <a:off x="289413" y="1188491"/>
            <a:ext cx="5381625" cy="1076325"/>
          </a:xfrm>
          <a:prstGeom prst="rect">
            <a:avLst/>
          </a:prstGeom>
          <a:noFill/>
          <a:ln>
            <a:noFill/>
          </a:ln>
        </p:spPr>
      </p:pic>
      <p:sp>
        <p:nvSpPr>
          <p:cNvPr id="255" name="Google Shape;255;g3a1466748c9_0_367"/>
          <p:cNvSpPr txBox="1"/>
          <p:nvPr>
            <p:ph type="title"/>
          </p:nvPr>
        </p:nvSpPr>
        <p:spPr>
          <a:xfrm>
            <a:off x="0" y="0"/>
            <a:ext cx="12192000" cy="852900"/>
          </a:xfrm>
          <a:prstGeom prst="rect">
            <a:avLst/>
          </a:prstGeom>
          <a:solidFill>
            <a:srgbClr val="FFFFFF"/>
          </a:solid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11993"/>
              </a:buClr>
              <a:buSzPts val="2700"/>
              <a:buFont typeface="Calibri"/>
              <a:buNone/>
            </a:pPr>
            <a:r>
              <a:rPr b="1" lang="en-US" sz="2700">
                <a:latin typeface="Proxima Nova"/>
                <a:ea typeface="Proxima Nova"/>
                <a:cs typeface="Proxima Nova"/>
                <a:sym typeface="Proxima Nova"/>
              </a:rPr>
              <a:t>RoRI Outputs</a:t>
            </a:r>
            <a:endParaRPr b="1">
              <a:latin typeface="Proxima Nova"/>
              <a:ea typeface="Proxima Nova"/>
              <a:cs typeface="Proxima Nova"/>
              <a:sym typeface="Proxima Nova"/>
            </a:endParaRPr>
          </a:p>
        </p:txBody>
      </p:sp>
      <p:sp>
        <p:nvSpPr>
          <p:cNvPr id="256" name="Google Shape;256;g3a1466748c9_0_367"/>
          <p:cNvSpPr txBox="1"/>
          <p:nvPr>
            <p:ph idx="12" type="sldNum"/>
          </p:nvPr>
        </p:nvSpPr>
        <p:spPr>
          <a:xfrm>
            <a:off x="11891266" y="6540500"/>
            <a:ext cx="141900" cy="159000"/>
          </a:xfrm>
          <a:prstGeom prst="rect">
            <a:avLst/>
          </a:prstGeom>
          <a:noFill/>
          <a:ln>
            <a:noFill/>
          </a:ln>
        </p:spPr>
        <p:txBody>
          <a:bodyPr anchorCtr="0" anchor="t" bIns="25400" lIns="25400" spcFirstLastPara="1" rIns="25400" wrap="square" tIns="25400">
            <a:spAutoFit/>
          </a:bodyPr>
          <a:lstStyle/>
          <a:p>
            <a:pPr indent="0" lvl="0" marL="0" marR="0" rtl="0" algn="ctr">
              <a:lnSpc>
                <a:spcPct val="100000"/>
              </a:lnSpc>
              <a:spcBef>
                <a:spcPts val="0"/>
              </a:spcBef>
              <a:spcAft>
                <a:spcPts val="0"/>
              </a:spcAft>
              <a:buClr>
                <a:srgbClr val="000000"/>
              </a:buClr>
              <a:buSzPts val="1200"/>
              <a:buFont typeface="Helvetica Neue Light"/>
              <a:buNone/>
            </a:pPr>
            <a:fld id="{00000000-1234-1234-1234-123412341234}" type="slidenum">
              <a:rPr lang="en-US" sz="700">
                <a:latin typeface="Helvetica Neue Light"/>
                <a:ea typeface="Helvetica Neue Light"/>
                <a:cs typeface="Helvetica Neue Light"/>
                <a:sym typeface="Helvetica Neue Light"/>
              </a:rPr>
              <a:t>‹#›</a:t>
            </a:fld>
            <a:endParaRPr sz="700"/>
          </a:p>
        </p:txBody>
      </p:sp>
      <p:sp>
        <p:nvSpPr>
          <p:cNvPr id="257" name="Google Shape;257;g3a1466748c9_0_367"/>
          <p:cNvSpPr/>
          <p:nvPr/>
        </p:nvSpPr>
        <p:spPr>
          <a:xfrm>
            <a:off x="11891266" y="6540500"/>
            <a:ext cx="141900" cy="234900"/>
          </a:xfrm>
          <a:prstGeom prst="rect">
            <a:avLst/>
          </a:prstGeom>
          <a:noFill/>
          <a:ln>
            <a:noFill/>
          </a:ln>
        </p:spPr>
        <p:txBody>
          <a:bodyPr anchorCtr="0" anchor="t"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Helvetica Neue Light"/>
              <a:buNone/>
            </a:pPr>
            <a:fld id="{00000000-1234-1234-1234-123412341234}" type="slidenum">
              <a:rPr b="0" i="0" lang="en-US" sz="1200" u="none" cap="none" strike="noStrike">
                <a:solidFill>
                  <a:srgbClr val="000000"/>
                </a:solidFill>
                <a:latin typeface="Helvetica Neue Light"/>
                <a:ea typeface="Helvetica Neue Light"/>
                <a:cs typeface="Helvetica Neue Light"/>
                <a:sym typeface="Helvetica Neue Light"/>
              </a:rPr>
              <a:t>‹#›</a:t>
            </a:fld>
            <a:endParaRPr b="0" i="0" sz="700" u="none" cap="none" strike="noStrike">
              <a:solidFill>
                <a:srgbClr val="000000"/>
              </a:solidFill>
              <a:latin typeface="Arial"/>
              <a:ea typeface="Arial"/>
              <a:cs typeface="Arial"/>
              <a:sym typeface="Arial"/>
            </a:endParaRPr>
          </a:p>
        </p:txBody>
      </p:sp>
      <p:pic>
        <p:nvPicPr>
          <p:cNvPr id="258" name="Google Shape;258;g3a1466748c9_0_367"/>
          <p:cNvPicPr preferRelativeResize="0"/>
          <p:nvPr/>
        </p:nvPicPr>
        <p:blipFill rotWithShape="1">
          <a:blip r:embed="rId4">
            <a:alphaModFix/>
          </a:blip>
          <a:srcRect b="0" l="0" r="0" t="0"/>
          <a:stretch/>
        </p:blipFill>
        <p:spPr>
          <a:xfrm>
            <a:off x="289413" y="2417216"/>
            <a:ext cx="7246797" cy="4440786"/>
          </a:xfrm>
          <a:prstGeom prst="rect">
            <a:avLst/>
          </a:prstGeom>
          <a:noFill/>
          <a:ln>
            <a:noFill/>
          </a:ln>
        </p:spPr>
      </p:pic>
      <p:pic>
        <p:nvPicPr>
          <p:cNvPr id="259" name="Google Shape;259;g3a1466748c9_0_367"/>
          <p:cNvPicPr preferRelativeResize="0"/>
          <p:nvPr/>
        </p:nvPicPr>
        <p:blipFill rotWithShape="1">
          <a:blip r:embed="rId5">
            <a:alphaModFix/>
          </a:blip>
          <a:srcRect b="0" l="0" r="0" t="0"/>
          <a:stretch/>
        </p:blipFill>
        <p:spPr>
          <a:xfrm>
            <a:off x="289413" y="160239"/>
            <a:ext cx="1395896" cy="956213"/>
          </a:xfrm>
          <a:prstGeom prst="rect">
            <a:avLst/>
          </a:prstGeom>
          <a:noFill/>
          <a:ln>
            <a:noFill/>
          </a:ln>
        </p:spPr>
      </p:pic>
      <p:sp>
        <p:nvSpPr>
          <p:cNvPr id="260" name="Google Shape;260;g3a1466748c9_0_367"/>
          <p:cNvSpPr txBox="1"/>
          <p:nvPr/>
        </p:nvSpPr>
        <p:spPr>
          <a:xfrm>
            <a:off x="7951025" y="5151863"/>
            <a:ext cx="3549600" cy="956400"/>
          </a:xfrm>
          <a:prstGeom prst="rect">
            <a:avLst/>
          </a:prstGeom>
          <a:noFill/>
          <a:ln cap="flat" cmpd="sng" w="9525">
            <a:solidFill>
              <a:srgbClr val="CC0000"/>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“The results will </a:t>
            </a:r>
            <a:r>
              <a:rPr b="1" i="0" lang="en-US" sz="1400" u="none" cap="none" strike="noStrike">
                <a:solidFill>
                  <a:srgbClr val="000000"/>
                </a:solidFill>
                <a:latin typeface="Helvetica Neue"/>
                <a:ea typeface="Helvetica Neue"/>
                <a:cs typeface="Helvetica Neue"/>
                <a:sym typeface="Helvetica Neue"/>
              </a:rPr>
              <a:t>support efforts</a:t>
            </a:r>
            <a:r>
              <a:rPr b="0" i="0" lang="en-US" sz="1400" u="none" cap="none" strike="noStrike">
                <a:solidFill>
                  <a:srgbClr val="000000"/>
                </a:solidFill>
                <a:latin typeface="Helvetica Neue"/>
                <a:ea typeface="Helvetica Neue"/>
                <a:cs typeface="Helvetica Neue"/>
                <a:sym typeface="Helvetica Neue"/>
              </a:rPr>
              <a:t> to improve diversity and inclusion and </a:t>
            </a:r>
            <a:r>
              <a:rPr b="1" i="0" lang="en-US" sz="1400" u="none" cap="none" strike="noStrike">
                <a:solidFill>
                  <a:srgbClr val="000000"/>
                </a:solidFill>
                <a:latin typeface="Helvetica Neue"/>
                <a:ea typeface="Helvetica Neue"/>
                <a:cs typeface="Helvetica Neue"/>
                <a:sym typeface="Helvetica Neue"/>
              </a:rPr>
              <a:t>are relevant</a:t>
            </a:r>
            <a:r>
              <a:rPr b="0" i="0" lang="en-US" sz="1400" u="none" cap="none" strike="noStrike">
                <a:solidFill>
                  <a:srgbClr val="000000"/>
                </a:solidFill>
                <a:latin typeface="Helvetica Neue"/>
                <a:ea typeface="Helvetica Neue"/>
                <a:cs typeface="Helvetica Neue"/>
                <a:sym typeface="Helvetica Neue"/>
              </a:rPr>
              <a:t> to debates over the effects of funding on research career trajectories.”</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6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61" name="Google Shape;261;g3a1466748c9_0_367"/>
          <p:cNvSpPr/>
          <p:nvPr/>
        </p:nvSpPr>
        <p:spPr>
          <a:xfrm>
            <a:off x="5291213" y="5017075"/>
            <a:ext cx="2022000" cy="449400"/>
          </a:xfrm>
          <a:prstGeom prst="rect">
            <a:avLst/>
          </a:prstGeom>
          <a:noFill/>
          <a:ln cap="flat" cmpd="sng" w="9525">
            <a:solidFill>
              <a:srgbClr val="CC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cxnSp>
        <p:nvCxnSpPr>
          <p:cNvPr id="262" name="Google Shape;262;g3a1466748c9_0_367"/>
          <p:cNvCxnSpPr>
            <a:stCxn id="261" idx="3"/>
            <a:endCxn id="260" idx="1"/>
          </p:cNvCxnSpPr>
          <p:nvPr/>
        </p:nvCxnSpPr>
        <p:spPr>
          <a:xfrm>
            <a:off x="7313213" y="5241775"/>
            <a:ext cx="637800" cy="388200"/>
          </a:xfrm>
          <a:prstGeom prst="bentConnector3">
            <a:avLst>
              <a:gd fmla="val 50001" name="adj1"/>
            </a:avLst>
          </a:prstGeom>
          <a:noFill/>
          <a:ln cap="flat" cmpd="sng" w="9525">
            <a:solidFill>
              <a:srgbClr val="CC0000"/>
            </a:solidFill>
            <a:prstDash val="solid"/>
            <a:round/>
            <a:headEnd len="sm" w="sm" type="none"/>
            <a:tailEnd len="sm" w="sm" type="none"/>
          </a:ln>
        </p:spPr>
      </p:cxnSp>
      <p:sp>
        <p:nvSpPr>
          <p:cNvPr id="263" name="Google Shape;263;g3a1466748c9_0_367"/>
          <p:cNvSpPr txBox="1"/>
          <p:nvPr/>
        </p:nvSpPr>
        <p:spPr>
          <a:xfrm>
            <a:off x="7906100" y="2862875"/>
            <a:ext cx="3549600" cy="543900"/>
          </a:xfrm>
          <a:prstGeom prst="rect">
            <a:avLst/>
          </a:prstGeom>
          <a:noFill/>
          <a:ln cap="flat" cmpd="sng" w="9525">
            <a:solidFill>
              <a:srgbClr val="CC0000"/>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“…generating insights to </a:t>
            </a:r>
            <a:r>
              <a:rPr b="1" i="0" lang="en-US" sz="1400" u="none" cap="none" strike="noStrike">
                <a:solidFill>
                  <a:srgbClr val="000000"/>
                </a:solidFill>
                <a:latin typeface="Helvetica Neue"/>
                <a:ea typeface="Helvetica Neue"/>
                <a:cs typeface="Helvetica Neue"/>
                <a:sym typeface="Helvetica Neue"/>
              </a:rPr>
              <a:t>guide funders and policymakers</a:t>
            </a:r>
            <a:r>
              <a:rPr b="0" i="0" lang="en-US" sz="1400" u="none" cap="none" strike="noStrike">
                <a:solidFill>
                  <a:srgbClr val="000000"/>
                </a:solidFill>
                <a:latin typeface="Helvetica Neue"/>
                <a:ea typeface="Helvetica Neue"/>
                <a:cs typeface="Helvetica Neue"/>
                <a:sym typeface="Helvetica Neue"/>
              </a:rPr>
              <a:t> in refining their use.”</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64" name="Google Shape;264;g3a1466748c9_0_367"/>
          <p:cNvSpPr/>
          <p:nvPr/>
        </p:nvSpPr>
        <p:spPr>
          <a:xfrm>
            <a:off x="5246288" y="2994038"/>
            <a:ext cx="2022000" cy="234900"/>
          </a:xfrm>
          <a:prstGeom prst="rect">
            <a:avLst/>
          </a:prstGeom>
          <a:noFill/>
          <a:ln cap="flat" cmpd="sng" w="9525">
            <a:solidFill>
              <a:srgbClr val="CC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cxnSp>
        <p:nvCxnSpPr>
          <p:cNvPr id="265" name="Google Shape;265;g3a1466748c9_0_367"/>
          <p:cNvCxnSpPr>
            <a:stCxn id="264" idx="3"/>
            <a:endCxn id="263" idx="1"/>
          </p:cNvCxnSpPr>
          <p:nvPr/>
        </p:nvCxnSpPr>
        <p:spPr>
          <a:xfrm>
            <a:off x="7268288" y="3111488"/>
            <a:ext cx="637800" cy="23400"/>
          </a:xfrm>
          <a:prstGeom prst="bentConnector3">
            <a:avLst>
              <a:gd fmla="val 50001" name="adj1"/>
            </a:avLst>
          </a:prstGeom>
          <a:noFill/>
          <a:ln cap="flat" cmpd="sng" w="9525">
            <a:solidFill>
              <a:srgbClr val="CC0000"/>
            </a:solidFill>
            <a:prstDash val="solid"/>
            <a:round/>
            <a:headEnd len="sm" w="sm" type="none"/>
            <a:tailEnd len="sm" w="sm" type="none"/>
          </a:ln>
        </p:spPr>
      </p:cxn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9" name="Shape 639"/>
        <p:cNvGrpSpPr/>
        <p:nvPr/>
      </p:nvGrpSpPr>
      <p:grpSpPr>
        <a:xfrm>
          <a:off x="0" y="0"/>
          <a:ext cx="0" cy="0"/>
          <a:chOff x="0" y="0"/>
          <a:chExt cx="0" cy="0"/>
        </a:xfrm>
      </p:grpSpPr>
      <p:sp>
        <p:nvSpPr>
          <p:cNvPr id="640" name="Google Shape;640;g35c092a31ab_0_379"/>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37500"/>
              <a:buNone/>
            </a:pPr>
            <a:r>
              <a:rPr lang="en-US"/>
              <a:t>Sprint v1.0 - N America and European funders</a:t>
            </a:r>
            <a:endParaRPr/>
          </a:p>
        </p:txBody>
      </p:sp>
      <p:graphicFrame>
        <p:nvGraphicFramePr>
          <p:cNvPr id="641" name="Google Shape;641;g35c092a31ab_0_379"/>
          <p:cNvGraphicFramePr/>
          <p:nvPr/>
        </p:nvGraphicFramePr>
        <p:xfrm>
          <a:off x="2713738" y="2034775"/>
          <a:ext cx="3000000" cy="3000000"/>
        </p:xfrm>
        <a:graphic>
          <a:graphicData uri="http://schemas.openxmlformats.org/drawingml/2006/table">
            <a:tbl>
              <a:tblPr>
                <a:noFill/>
                <a:tableStyleId>{A1D36D6D-F537-4718-81DD-5BFA46C065A3}</a:tableStyleId>
              </a:tblPr>
              <a:tblGrid>
                <a:gridCol w="5299575"/>
                <a:gridCol w="1464950"/>
              </a:tblGrid>
              <a:tr h="381000">
                <a:tc>
                  <a:txBody>
                    <a:bodyPr/>
                    <a:lstStyle/>
                    <a:p>
                      <a:pPr indent="0" lvl="0" marL="0" marR="0" rtl="0" algn="r">
                        <a:lnSpc>
                          <a:spcPct val="100000"/>
                        </a:lnSpc>
                        <a:spcBef>
                          <a:spcPts val="0"/>
                        </a:spcBef>
                        <a:spcAft>
                          <a:spcPts val="0"/>
                        </a:spcAft>
                        <a:buClr>
                          <a:srgbClr val="000000"/>
                        </a:buClr>
                        <a:buSzPts val="2100"/>
                        <a:buFont typeface="Arial"/>
                        <a:buNone/>
                      </a:pPr>
                      <a:r>
                        <a:rPr lang="en-US" sz="2100" u="none" cap="none" strike="noStrike"/>
                        <a:t>AI in reviewer matching</a:t>
                      </a:r>
                      <a:endParaRPr sz="2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3.8</a:t>
                      </a:r>
                      <a:endParaRPr sz="2600" u="none" cap="none" strike="noStrike"/>
                    </a:p>
                  </a:txBody>
                  <a:tcPr marT="91425" marB="91425" marR="91425" marL="91425"/>
                </a:tc>
              </a:tr>
              <a:tr h="381000">
                <a:tc>
                  <a:txBody>
                    <a:bodyPr/>
                    <a:lstStyle/>
                    <a:p>
                      <a:pPr indent="0" lvl="0" marL="0" marR="0" rtl="0" algn="r">
                        <a:lnSpc>
                          <a:spcPct val="100000"/>
                        </a:lnSpc>
                        <a:spcBef>
                          <a:spcPts val="0"/>
                        </a:spcBef>
                        <a:spcAft>
                          <a:spcPts val="0"/>
                        </a:spcAft>
                        <a:buClr>
                          <a:srgbClr val="000000"/>
                        </a:buClr>
                        <a:buSzPts val="2100"/>
                        <a:buFont typeface="Arial"/>
                        <a:buNone/>
                      </a:pPr>
                      <a:r>
                        <a:rPr lang="en-US" sz="2100" u="none" cap="none" strike="noStrike">
                          <a:solidFill>
                            <a:schemeClr val="dk1"/>
                          </a:solidFill>
                        </a:rPr>
                        <a:t>AI in peer reviewing</a:t>
                      </a:r>
                      <a:endParaRPr sz="2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solidFill>
                            <a:schemeClr val="dk1"/>
                          </a:solidFill>
                        </a:rPr>
                        <a:t>3.5</a:t>
                      </a:r>
                      <a:endParaRPr sz="2600" u="none" cap="none" strike="noStrike"/>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lang="en-US" sz="2100" u="none" cap="none" strike="noStrike">
                          <a:solidFill>
                            <a:schemeClr val="dk1"/>
                          </a:solidFill>
                        </a:rPr>
                        <a:t>AI for prioritising funding applications</a:t>
                      </a:r>
                      <a:endParaRPr sz="2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solidFill>
                            <a:schemeClr val="dk1"/>
                          </a:solidFill>
                        </a:rPr>
                        <a:t>3.3</a:t>
                      </a:r>
                      <a:endParaRPr sz="2600" u="none" cap="none" strike="noStrike"/>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lang="en-US" sz="2100" u="none" cap="none" strike="noStrike">
                          <a:solidFill>
                            <a:schemeClr val="dk1"/>
                          </a:solidFill>
                        </a:rPr>
                        <a:t>AI in research assessment exercises</a:t>
                      </a:r>
                      <a:endParaRPr sz="2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solidFill>
                            <a:schemeClr val="dk1"/>
                          </a:solidFill>
                        </a:rPr>
                        <a:t>3.2</a:t>
                      </a:r>
                      <a:endParaRPr sz="2600" u="none" cap="none" strike="noStrike"/>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lang="en-US" sz="2100" u="none" cap="none" strike="noStrike">
                          <a:solidFill>
                            <a:schemeClr val="dk1"/>
                          </a:solidFill>
                        </a:rPr>
                        <a:t>AI for applicant self-assessment</a:t>
                      </a:r>
                      <a:endParaRPr sz="2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solidFill>
                            <a:schemeClr val="dk1"/>
                          </a:solidFill>
                        </a:rPr>
                        <a:t>3.2</a:t>
                      </a:r>
                      <a:endParaRPr sz="2600" u="none" cap="none" strike="noStrike"/>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lang="en-US" sz="2100" u="none" cap="none" strike="noStrike">
                          <a:solidFill>
                            <a:schemeClr val="dk1"/>
                          </a:solidFill>
                        </a:rPr>
                        <a:t>AI for navigating funding resources</a:t>
                      </a:r>
                      <a:endParaRPr sz="2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solidFill>
                            <a:schemeClr val="dk1"/>
                          </a:solidFill>
                        </a:rPr>
                        <a:t>3.0</a:t>
                      </a:r>
                      <a:endParaRPr sz="2600" u="none" cap="none" strike="noStrike"/>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lang="en-US" sz="2100" u="none" cap="none" strike="noStrike">
                          <a:solidFill>
                            <a:schemeClr val="dk1"/>
                          </a:solidFill>
                        </a:rPr>
                        <a:t>AI in strategic planning</a:t>
                      </a:r>
                      <a:endParaRPr sz="2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solidFill>
                            <a:schemeClr val="dk1"/>
                          </a:solidFill>
                        </a:rPr>
                        <a:t>2.8</a:t>
                      </a:r>
                      <a:endParaRPr sz="2600" u="none" cap="none" strike="noStrike"/>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6" name="Shape 646"/>
        <p:cNvGrpSpPr/>
        <p:nvPr/>
      </p:nvGrpSpPr>
      <p:grpSpPr>
        <a:xfrm>
          <a:off x="0" y="0"/>
          <a:ext cx="0" cy="0"/>
          <a:chOff x="0" y="0"/>
          <a:chExt cx="0" cy="0"/>
        </a:xfrm>
      </p:grpSpPr>
      <p:sp>
        <p:nvSpPr>
          <p:cNvPr id="647" name="Google Shape;647;g3a255ed4acf_0_32"/>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Sprint v2.0 - Asia / Pacific</a:t>
            </a:r>
            <a:endParaRPr/>
          </a:p>
        </p:txBody>
      </p:sp>
      <p:graphicFrame>
        <p:nvGraphicFramePr>
          <p:cNvPr id="648" name="Google Shape;648;g3a255ed4acf_0_32"/>
          <p:cNvGraphicFramePr/>
          <p:nvPr/>
        </p:nvGraphicFramePr>
        <p:xfrm>
          <a:off x="2713738" y="2034775"/>
          <a:ext cx="3000000" cy="3000000"/>
        </p:xfrm>
        <a:graphic>
          <a:graphicData uri="http://schemas.openxmlformats.org/drawingml/2006/table">
            <a:tbl>
              <a:tblPr>
                <a:noFill/>
                <a:tableStyleId>{A1D36D6D-F537-4718-81DD-5BFA46C065A3}</a:tableStyleId>
              </a:tblPr>
              <a:tblGrid>
                <a:gridCol w="5299575"/>
                <a:gridCol w="1464950"/>
              </a:tblGrid>
              <a:tr h="381000">
                <a:tc>
                  <a:txBody>
                    <a:bodyPr/>
                    <a:lstStyle/>
                    <a:p>
                      <a:pPr indent="0" lvl="0" marL="0" marR="0" rtl="0" algn="r">
                        <a:lnSpc>
                          <a:spcPct val="100000"/>
                        </a:lnSpc>
                        <a:spcBef>
                          <a:spcPts val="0"/>
                        </a:spcBef>
                        <a:spcAft>
                          <a:spcPts val="0"/>
                        </a:spcAft>
                        <a:buClr>
                          <a:srgbClr val="000000"/>
                        </a:buClr>
                        <a:buSzPts val="2100"/>
                        <a:buFont typeface="Arial"/>
                        <a:buNone/>
                      </a:pPr>
                      <a:r>
                        <a:rPr b="1" lang="en-US" sz="2100" u="none" cap="none" strike="noStrike"/>
                        <a:t>AI in reviewer matching</a:t>
                      </a:r>
                      <a:endParaRPr b="1" sz="2100" u="none" cap="none" strike="noStrike"/>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marR="0" rtl="0" algn="r">
                        <a:lnSpc>
                          <a:spcPct val="100000"/>
                        </a:lnSpc>
                        <a:spcBef>
                          <a:spcPts val="0"/>
                        </a:spcBef>
                        <a:spcAft>
                          <a:spcPts val="0"/>
                        </a:spcAft>
                        <a:buClr>
                          <a:srgbClr val="000000"/>
                        </a:buClr>
                        <a:buSzPts val="2100"/>
                        <a:buFont typeface="Arial"/>
                        <a:buNone/>
                      </a:pPr>
                      <a:r>
                        <a:rPr lang="en-US" sz="2100" u="none" cap="none" strike="noStrike">
                          <a:solidFill>
                            <a:schemeClr val="dk1"/>
                          </a:solidFill>
                        </a:rPr>
                        <a:t>AI in peer reviewing</a:t>
                      </a:r>
                      <a:endParaRPr sz="2100" u="none" cap="none" strike="noStrike"/>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lang="en-US" sz="2100" u="none" cap="none" strike="noStrike">
                          <a:solidFill>
                            <a:schemeClr val="dk1"/>
                          </a:solidFill>
                        </a:rPr>
                        <a:t>AI for prioritising funding applications</a:t>
                      </a:r>
                      <a:endParaRPr sz="2100" u="none" cap="none" strike="noStrike"/>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b="1" lang="en-US" sz="2100" u="none" cap="none" strike="noStrike">
                          <a:solidFill>
                            <a:schemeClr val="dk1"/>
                          </a:solidFill>
                        </a:rPr>
                        <a:t>AI in research assessment exercises</a:t>
                      </a:r>
                      <a:endParaRPr b="1" sz="2100" u="none" cap="none" strike="noStrike"/>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lang="en-US" sz="2100" u="none" cap="none" strike="noStrike">
                          <a:solidFill>
                            <a:schemeClr val="dk1"/>
                          </a:solidFill>
                        </a:rPr>
                        <a:t>AI for applicant self-assessment</a:t>
                      </a:r>
                      <a:endParaRPr sz="2100" u="none" cap="none" strike="noStrike"/>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lang="en-US" sz="2100" u="none" cap="none" strike="noStrike">
                          <a:solidFill>
                            <a:schemeClr val="dk1"/>
                          </a:solidFill>
                        </a:rPr>
                        <a:t>AI for navigating funding resources</a:t>
                      </a:r>
                      <a:endParaRPr sz="2100" u="none" cap="none" strike="noStrike"/>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marR="0" rtl="0" algn="r">
                        <a:lnSpc>
                          <a:spcPct val="100000"/>
                        </a:lnSpc>
                        <a:spcBef>
                          <a:spcPts val="0"/>
                        </a:spcBef>
                        <a:spcAft>
                          <a:spcPts val="0"/>
                        </a:spcAft>
                        <a:buClr>
                          <a:schemeClr val="dk1"/>
                        </a:buClr>
                        <a:buSzPts val="1100"/>
                        <a:buFont typeface="Arial"/>
                        <a:buNone/>
                      </a:pPr>
                      <a:r>
                        <a:rPr b="1" lang="en-US" sz="2100" u="none" cap="none" strike="noStrike">
                          <a:solidFill>
                            <a:schemeClr val="dk1"/>
                          </a:solidFill>
                        </a:rPr>
                        <a:t>AI in strategic planning</a:t>
                      </a:r>
                      <a:endParaRPr b="1" sz="2100" u="none" cap="none" strike="noStrike"/>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g35c092a31ab_0_364"/>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41666"/>
              <a:buNone/>
            </a:pPr>
            <a:r>
              <a:rPr lang="en-US"/>
              <a:t>ideal outcomes for you of these sessions?</a:t>
            </a:r>
            <a:endParaRPr/>
          </a:p>
        </p:txBody>
      </p:sp>
      <p:sp>
        <p:nvSpPr>
          <p:cNvPr id="655" name="Google Shape;655;g35c092a31ab_0_364"/>
          <p:cNvSpPr txBox="1"/>
          <p:nvPr>
            <p:ph idx="1" type="body"/>
          </p:nvPr>
        </p:nvSpPr>
        <p:spPr>
          <a:xfrm>
            <a:off x="1097280" y="2108201"/>
            <a:ext cx="10058400" cy="3760800"/>
          </a:xfrm>
          <a:prstGeom prst="rect">
            <a:avLst/>
          </a:prstGeom>
          <a:noFill/>
          <a:ln cap="flat" cmpd="sng" w="9525">
            <a:solidFill>
              <a:schemeClr val="dk1"/>
            </a:solidFill>
            <a:prstDash val="solid"/>
            <a:round/>
            <a:headEnd len="sm" w="sm" type="none"/>
            <a:tailEnd len="sm" w="sm" type="none"/>
          </a:ln>
          <a:effectLst>
            <a:reflection blurRad="0" dir="5400000" dist="38100" endA="0" fadeDir="5400012" kx="0" rotWithShape="0" algn="bl" stPos="0" sy="-100000" ky="0"/>
          </a:effectLst>
        </p:spPr>
        <p:txBody>
          <a:bodyPr anchorCtr="0" anchor="t" bIns="45700" lIns="0" spcFirstLastPara="1" rIns="0" wrap="square" tIns="45700">
            <a:normAutofit/>
          </a:bodyPr>
          <a:lstStyle/>
          <a:p>
            <a:pPr indent="0" lvl="0" marL="0" rtl="0" algn="l">
              <a:spcBef>
                <a:spcPts val="1200"/>
              </a:spcBef>
              <a:spcAft>
                <a:spcPts val="0"/>
              </a:spcAft>
              <a:buClr>
                <a:schemeClr val="dk1"/>
              </a:buClr>
              <a:buSzPts val="1100"/>
              <a:buFont typeface="Arial"/>
              <a:buNone/>
            </a:pPr>
            <a:r>
              <a:rPr b="1" lang="en-US" sz="2200"/>
              <a:t>Peer learning: </a:t>
            </a:r>
            <a:r>
              <a:rPr lang="en-US" sz="2200"/>
              <a:t>to learn how funding agencies are using AI for grant processes</a:t>
            </a:r>
            <a:endParaRPr sz="2200"/>
          </a:p>
          <a:p>
            <a:pPr indent="0" lvl="0" marL="0" rtl="0" algn="l">
              <a:spcBef>
                <a:spcPts val="1200"/>
              </a:spcBef>
              <a:spcAft>
                <a:spcPts val="0"/>
              </a:spcAft>
              <a:buClr>
                <a:schemeClr val="dk1"/>
              </a:buClr>
              <a:buSzPts val="1100"/>
              <a:buFont typeface="Arial"/>
              <a:buNone/>
            </a:pPr>
            <a:r>
              <a:rPr lang="en-US" sz="2200"/>
              <a:t>To better understand the </a:t>
            </a:r>
            <a:r>
              <a:rPr b="1" lang="en-US" sz="2200"/>
              <a:t>potential use of AI</a:t>
            </a:r>
            <a:r>
              <a:rPr lang="en-US" sz="2200"/>
              <a:t> in strengthening the research funding</a:t>
            </a:r>
            <a:endParaRPr sz="2200"/>
          </a:p>
          <a:p>
            <a:pPr indent="0" lvl="0" marL="0" rtl="0" algn="l">
              <a:spcBef>
                <a:spcPts val="1200"/>
              </a:spcBef>
              <a:spcAft>
                <a:spcPts val="0"/>
              </a:spcAft>
              <a:buClr>
                <a:schemeClr val="dk1"/>
              </a:buClr>
              <a:buSzPts val="1100"/>
              <a:buFont typeface="Arial"/>
              <a:buNone/>
            </a:pPr>
            <a:r>
              <a:rPr b="1" lang="en-US" sz="2200"/>
              <a:t>Not: technical implication aspects.</a:t>
            </a:r>
            <a:endParaRPr b="1" sz="2200"/>
          </a:p>
          <a:p>
            <a:pPr indent="0" lvl="0" marL="0" rtl="0" algn="l">
              <a:lnSpc>
                <a:spcPct val="100000"/>
              </a:lnSpc>
              <a:spcBef>
                <a:spcPts val="1200"/>
              </a:spcBef>
              <a:spcAft>
                <a:spcPts val="0"/>
              </a:spcAft>
              <a:buClr>
                <a:schemeClr val="dk1"/>
              </a:buClr>
              <a:buSzPts val="1100"/>
              <a:buFont typeface="Arial"/>
              <a:buNone/>
            </a:pPr>
            <a:r>
              <a:t/>
            </a:r>
            <a:endParaRPr sz="2200"/>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8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660" name="Shape 660"/>
        <p:cNvGrpSpPr/>
        <p:nvPr/>
      </p:nvGrpSpPr>
      <p:grpSpPr>
        <a:xfrm>
          <a:off x="0" y="0"/>
          <a:ext cx="0" cy="0"/>
          <a:chOff x="0" y="0"/>
          <a:chExt cx="0" cy="0"/>
        </a:xfrm>
      </p:grpSpPr>
      <p:sp>
        <p:nvSpPr>
          <p:cNvPr id="661" name="Google Shape;661;g35c092a31ab_0_127"/>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Why experiment with AI?</a:t>
            </a:r>
            <a:endParaRPr/>
          </a:p>
        </p:txBody>
      </p:sp>
      <p:pic>
        <p:nvPicPr>
          <p:cNvPr id="662" name="Google Shape;662;g35c092a31ab_0_127"/>
          <p:cNvPicPr preferRelativeResize="0"/>
          <p:nvPr/>
        </p:nvPicPr>
        <p:blipFill rotWithShape="1">
          <a:blip r:embed="rId3">
            <a:alphaModFix/>
          </a:blip>
          <a:srcRect b="0" l="0" r="0" t="0"/>
          <a:stretch/>
        </p:blipFill>
        <p:spPr>
          <a:xfrm>
            <a:off x="7121702" y="1840849"/>
            <a:ext cx="4033976" cy="4295501"/>
          </a:xfrm>
          <a:prstGeom prst="rect">
            <a:avLst/>
          </a:prstGeom>
          <a:noFill/>
          <a:ln>
            <a:noFill/>
          </a:ln>
        </p:spPr>
      </p:pic>
      <p:sp>
        <p:nvSpPr>
          <p:cNvPr id="663" name="Google Shape;663;g35c092a31ab_0_127"/>
          <p:cNvSpPr txBox="1"/>
          <p:nvPr/>
        </p:nvSpPr>
        <p:spPr>
          <a:xfrm>
            <a:off x="1022250" y="1840850"/>
            <a:ext cx="5809800" cy="4295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70C0"/>
                </a:solidFill>
                <a:latin typeface="Calibri"/>
                <a:ea typeface="Calibri"/>
                <a:cs typeface="Calibri"/>
                <a:sym typeface="Calibri"/>
              </a:rPr>
              <a:t>Better evidence: Why innovation &amp; observation alone are not enough</a:t>
            </a:r>
            <a:endParaRPr b="0" i="0" sz="2200" u="sng" cap="none" strike="noStrike">
              <a:solidFill>
                <a:schemeClr val="hlink"/>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35c961f5f4b_0_285"/>
          <p:cNvSpPr txBox="1"/>
          <p:nvPr>
            <p:ph type="title"/>
          </p:nvPr>
        </p:nvSpPr>
        <p:spPr>
          <a:xfrm>
            <a:off x="1223683" y="-170120"/>
            <a:ext cx="13411200" cy="12507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SzPts val="1800"/>
              <a:buNone/>
            </a:pPr>
            <a:r>
              <a:rPr lang="en-US"/>
              <a:t>Evidence &gt; Experience</a:t>
            </a:r>
            <a:endParaRPr/>
          </a:p>
        </p:txBody>
      </p:sp>
      <p:sp>
        <p:nvSpPr>
          <p:cNvPr id="669" name="Google Shape;669;g35c961f5f4b_0_285"/>
          <p:cNvSpPr txBox="1"/>
          <p:nvPr>
            <p:ph idx="1" type="body"/>
          </p:nvPr>
        </p:nvSpPr>
        <p:spPr>
          <a:xfrm>
            <a:off x="1463040" y="2810933"/>
            <a:ext cx="13411200" cy="5014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1200"/>
              </a:spcBef>
              <a:spcAft>
                <a:spcPts val="0"/>
              </a:spcAft>
              <a:buSzPts val="1800"/>
              <a:buNone/>
            </a:pPr>
            <a:r>
              <a:t/>
            </a:r>
            <a:endParaRPr/>
          </a:p>
        </p:txBody>
      </p:sp>
      <p:pic>
        <p:nvPicPr>
          <p:cNvPr id="670" name="Google Shape;670;g35c961f5f4b_0_285"/>
          <p:cNvPicPr preferRelativeResize="0"/>
          <p:nvPr/>
        </p:nvPicPr>
        <p:blipFill rotWithShape="1">
          <a:blip r:embed="rId3">
            <a:alphaModFix/>
          </a:blip>
          <a:srcRect b="0" l="0" r="0" t="0"/>
          <a:stretch/>
        </p:blipFill>
        <p:spPr>
          <a:xfrm>
            <a:off x="8067734" y="1799517"/>
            <a:ext cx="2336200" cy="3258968"/>
          </a:xfrm>
          <a:prstGeom prst="rect">
            <a:avLst/>
          </a:prstGeom>
          <a:noFill/>
          <a:ln>
            <a:noFill/>
          </a:ln>
        </p:spPr>
      </p:pic>
      <p:sp>
        <p:nvSpPr>
          <p:cNvPr id="671" name="Google Shape;671;g35c961f5f4b_0_285"/>
          <p:cNvSpPr txBox="1"/>
          <p:nvPr/>
        </p:nvSpPr>
        <p:spPr>
          <a:xfrm>
            <a:off x="7235833" y="988967"/>
            <a:ext cx="3999900" cy="7080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a:ea typeface="Arial"/>
                <a:cs typeface="Arial"/>
                <a:sym typeface="Arial"/>
              </a:rPr>
              <a:t>Ignaz Philipp Semmelweis (1818-1865)</a:t>
            </a:r>
            <a:r>
              <a:rPr b="0" i="0" lang="en-US" sz="15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US" sz="1500" u="sng" cap="none" strike="noStrike">
                <a:solidFill>
                  <a:schemeClr val="hlink"/>
                </a:solidFill>
                <a:latin typeface="Arial"/>
                <a:ea typeface="Arial"/>
                <a:cs typeface="Arial"/>
                <a:sym typeface="Arial"/>
                <a:hlinkClick r:id="rId5"/>
              </a:rPr>
              <a:t>Universal Images Group via Getty Images</a:t>
            </a:r>
            <a:r>
              <a:rPr b="0" i="0" lang="en-US" sz="1500" u="none" cap="none" strike="noStrike">
                <a:solidFill>
                  <a:schemeClr val="dk1"/>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pic>
        <p:nvPicPr>
          <p:cNvPr id="672" name="Google Shape;672;g35c961f5f4b_0_285"/>
          <p:cNvPicPr preferRelativeResize="0"/>
          <p:nvPr/>
        </p:nvPicPr>
        <p:blipFill rotWithShape="1">
          <a:blip r:embed="rId6">
            <a:alphaModFix/>
          </a:blip>
          <a:srcRect b="0" l="0" r="0" t="0"/>
          <a:stretch/>
        </p:blipFill>
        <p:spPr>
          <a:xfrm>
            <a:off x="812399" y="1747917"/>
            <a:ext cx="5615220" cy="4481368"/>
          </a:xfrm>
          <a:prstGeom prst="rect">
            <a:avLst/>
          </a:prstGeom>
          <a:noFill/>
          <a:ln>
            <a:noFill/>
          </a:ln>
        </p:spPr>
      </p:pic>
      <p:sp>
        <p:nvSpPr>
          <p:cNvPr id="673" name="Google Shape;673;g35c961f5f4b_0_285"/>
          <p:cNvSpPr txBox="1"/>
          <p:nvPr/>
        </p:nvSpPr>
        <p:spPr>
          <a:xfrm>
            <a:off x="7235833" y="5171400"/>
            <a:ext cx="3999900" cy="11697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a:ea typeface="Arial"/>
                <a:cs typeface="Arial"/>
                <a:sym typeface="Arial"/>
              </a:rPr>
              <a:t>Pittet, D., &amp; Boyce, J. M. (2001). Hand hygiene and patient care: pursuing the Semmelweis legacy. </a:t>
            </a:r>
            <a:r>
              <a:rPr b="0" i="1" lang="en-US" sz="1500" u="none" cap="none" strike="noStrike">
                <a:solidFill>
                  <a:schemeClr val="dk1"/>
                </a:solidFill>
                <a:latin typeface="Arial"/>
                <a:ea typeface="Arial"/>
                <a:cs typeface="Arial"/>
                <a:sym typeface="Arial"/>
              </a:rPr>
              <a:t>The Lancet Infectious Diseases</a:t>
            </a:r>
            <a:r>
              <a:rPr b="0" i="0" lang="en-US" sz="1500" u="none" cap="none" strike="noStrike">
                <a:solidFill>
                  <a:schemeClr val="dk1"/>
                </a:solidFill>
                <a:latin typeface="Arial"/>
                <a:ea typeface="Arial"/>
                <a:cs typeface="Arial"/>
                <a:sym typeface="Arial"/>
              </a:rPr>
              <a:t>, </a:t>
            </a:r>
            <a:r>
              <a:rPr b="0" i="1" lang="en-US" sz="1500" u="none" cap="none" strike="noStrike">
                <a:solidFill>
                  <a:schemeClr val="dk1"/>
                </a:solidFill>
                <a:latin typeface="Arial"/>
                <a:ea typeface="Arial"/>
                <a:cs typeface="Arial"/>
                <a:sym typeface="Arial"/>
              </a:rPr>
              <a:t>1</a:t>
            </a:r>
            <a:r>
              <a:rPr b="0" i="0" lang="en-US" sz="1500" u="none" cap="none" strike="noStrike">
                <a:solidFill>
                  <a:schemeClr val="dk1"/>
                </a:solidFill>
                <a:latin typeface="Arial"/>
                <a:ea typeface="Arial"/>
                <a:cs typeface="Arial"/>
                <a:sym typeface="Arial"/>
              </a:rPr>
              <a:t>, 9-20.</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35c961f5f4b_0_294"/>
          <p:cNvSpPr txBox="1"/>
          <p:nvPr>
            <p:ph type="title"/>
          </p:nvPr>
        </p:nvSpPr>
        <p:spPr>
          <a:xfrm>
            <a:off x="1223658" y="180955"/>
            <a:ext cx="13411200" cy="12507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SzPts val="1800"/>
              <a:buNone/>
            </a:pPr>
            <a:r>
              <a:rPr lang="en-US"/>
              <a:t>Experiments &gt; Observation</a:t>
            </a:r>
            <a:endParaRPr/>
          </a:p>
        </p:txBody>
      </p:sp>
      <p:sp>
        <p:nvSpPr>
          <p:cNvPr id="679" name="Google Shape;679;g35c961f5f4b_0_294"/>
          <p:cNvSpPr txBox="1"/>
          <p:nvPr/>
        </p:nvSpPr>
        <p:spPr>
          <a:xfrm>
            <a:off x="1097267" y="5592200"/>
            <a:ext cx="10529700" cy="7080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a:ea typeface="Arial"/>
                <a:cs typeface="Arial"/>
                <a:sym typeface="Arial"/>
              </a:rPr>
              <a:t>Deming, data and observational studies (2011)</a:t>
            </a:r>
            <a:endParaRPr b="0" i="0" sz="15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500"/>
              <a:buFont typeface="Arial"/>
              <a:buNone/>
            </a:pPr>
            <a:r>
              <a:rPr b="0" i="0" lang="en-US" sz="1500" u="sng" cap="none" strike="noStrike">
                <a:solidFill>
                  <a:schemeClr val="hlink"/>
                </a:solidFill>
                <a:latin typeface="Arial"/>
                <a:ea typeface="Arial"/>
                <a:cs typeface="Arial"/>
                <a:sym typeface="Arial"/>
                <a:hlinkClick r:id="rId3"/>
              </a:rPr>
              <a:t>https://rss.onlinelibrary.wiley.com/doi/epdf/10.1111/j.1740-9713.2011.00506.x</a:t>
            </a:r>
            <a:r>
              <a:rPr b="0" i="0" lang="en-US" sz="1500" u="none" cap="none" strike="noStrike">
                <a:solidFill>
                  <a:schemeClr val="dk1"/>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pic>
        <p:nvPicPr>
          <p:cNvPr id="680" name="Google Shape;680;g35c961f5f4b_0_294"/>
          <p:cNvPicPr preferRelativeResize="0"/>
          <p:nvPr/>
        </p:nvPicPr>
        <p:blipFill rotWithShape="1">
          <a:blip r:embed="rId4">
            <a:alphaModFix/>
          </a:blip>
          <a:srcRect b="0" l="0" r="0" t="0"/>
          <a:stretch/>
        </p:blipFill>
        <p:spPr>
          <a:xfrm>
            <a:off x="3131533" y="1837967"/>
            <a:ext cx="8909331" cy="3860700"/>
          </a:xfrm>
          <a:prstGeom prst="rect">
            <a:avLst/>
          </a:prstGeom>
          <a:noFill/>
          <a:ln>
            <a:noFill/>
          </a:ln>
        </p:spPr>
      </p:pic>
      <p:sp>
        <p:nvSpPr>
          <p:cNvPr id="681" name="Google Shape;681;g35c961f5f4b_0_294"/>
          <p:cNvSpPr txBox="1"/>
          <p:nvPr/>
        </p:nvSpPr>
        <p:spPr>
          <a:xfrm>
            <a:off x="507133" y="2205800"/>
            <a:ext cx="2624400" cy="41406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out of 52 claims about nutrition based on observational studies, none replicated in randomised trials (and 5 trials showed effects in the opposite direction) </a:t>
            </a:r>
            <a:endParaRPr b="0" i="0" sz="2700" u="none" cap="none"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35c092a31ab_0_209"/>
          <p:cNvSpPr txBox="1"/>
          <p:nvPr>
            <p:ph type="title"/>
          </p:nvPr>
        </p:nvSpPr>
        <p:spPr>
          <a:xfrm>
            <a:off x="1097275" y="638404"/>
            <a:ext cx="10058400" cy="9381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SzPts val="1800"/>
              <a:buNone/>
            </a:pPr>
            <a:r>
              <a:rPr lang="en-US"/>
              <a:t>Limits to observation</a:t>
            </a:r>
            <a:endParaRPr/>
          </a:p>
        </p:txBody>
      </p:sp>
      <p:sp>
        <p:nvSpPr>
          <p:cNvPr id="688" name="Google Shape;688;g35c092a31ab_0_209"/>
          <p:cNvSpPr txBox="1"/>
          <p:nvPr>
            <p:ph idx="1" type="body"/>
          </p:nvPr>
        </p:nvSpPr>
        <p:spPr>
          <a:xfrm>
            <a:off x="1097280" y="2108200"/>
            <a:ext cx="10058400" cy="3760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1200"/>
              </a:spcBef>
              <a:spcAft>
                <a:spcPts val="0"/>
              </a:spcAft>
              <a:buSzPts val="1800"/>
              <a:buNone/>
            </a:pPr>
            <a:r>
              <a:rPr lang="en-US" sz="2200"/>
              <a:t>Spurious correlations</a:t>
            </a:r>
            <a:endParaRPr sz="2200"/>
          </a:p>
          <a:p>
            <a:pPr indent="0" lvl="0" marL="0" rtl="0" algn="l">
              <a:lnSpc>
                <a:spcPct val="100000"/>
              </a:lnSpc>
              <a:spcBef>
                <a:spcPts val="1200"/>
              </a:spcBef>
              <a:spcAft>
                <a:spcPts val="0"/>
              </a:spcAft>
              <a:buSzPts val="1800"/>
              <a:buNone/>
            </a:pPr>
            <a:r>
              <a:rPr lang="en-US" sz="2200"/>
              <a:t>Omitted variables</a:t>
            </a:r>
            <a:endParaRPr sz="2200"/>
          </a:p>
          <a:p>
            <a:pPr indent="0" lvl="0" marL="0" rtl="0" algn="l">
              <a:lnSpc>
                <a:spcPct val="100000"/>
              </a:lnSpc>
              <a:spcBef>
                <a:spcPts val="1200"/>
              </a:spcBef>
              <a:spcAft>
                <a:spcPts val="0"/>
              </a:spcAft>
              <a:buSzPts val="1800"/>
              <a:buNone/>
            </a:pPr>
            <a:r>
              <a:rPr lang="en-US" sz="2200"/>
              <a:t>(confounding)</a:t>
            </a:r>
            <a:endParaRPr sz="2200"/>
          </a:p>
          <a:p>
            <a:pPr indent="0" lvl="0" marL="0" rtl="0" algn="l">
              <a:lnSpc>
                <a:spcPct val="100000"/>
              </a:lnSpc>
              <a:spcBef>
                <a:spcPts val="1200"/>
              </a:spcBef>
              <a:spcAft>
                <a:spcPts val="0"/>
              </a:spcAft>
              <a:buSzPts val="1800"/>
              <a:buNone/>
            </a:pPr>
            <a:r>
              <a:rPr lang="en-US" sz="2200"/>
              <a:t>Out of sample </a:t>
            </a:r>
            <a:endParaRPr sz="2200"/>
          </a:p>
        </p:txBody>
      </p:sp>
      <p:pic>
        <p:nvPicPr>
          <p:cNvPr id="689" name="Google Shape;689;g35c092a31ab_0_209"/>
          <p:cNvPicPr preferRelativeResize="0"/>
          <p:nvPr/>
        </p:nvPicPr>
        <p:blipFill rotWithShape="1">
          <a:blip r:embed="rId3">
            <a:alphaModFix/>
          </a:blip>
          <a:srcRect b="0" l="0" r="0" t="0"/>
          <a:stretch/>
        </p:blipFill>
        <p:spPr>
          <a:xfrm>
            <a:off x="4887675" y="2108200"/>
            <a:ext cx="6268001" cy="3760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35c092a31ab_0_223"/>
          <p:cNvSpPr txBox="1"/>
          <p:nvPr>
            <p:ph type="title"/>
          </p:nvPr>
        </p:nvSpPr>
        <p:spPr>
          <a:xfrm>
            <a:off x="1097275" y="638404"/>
            <a:ext cx="10058400" cy="9381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SzPts val="1800"/>
              <a:buNone/>
            </a:pPr>
            <a:r>
              <a:rPr lang="en-US"/>
              <a:t>Limits to observation</a:t>
            </a:r>
            <a:endParaRPr/>
          </a:p>
        </p:txBody>
      </p:sp>
      <p:sp>
        <p:nvSpPr>
          <p:cNvPr id="696" name="Google Shape;696;g35c092a31ab_0_223"/>
          <p:cNvSpPr txBox="1"/>
          <p:nvPr>
            <p:ph idx="1" type="body"/>
          </p:nvPr>
        </p:nvSpPr>
        <p:spPr>
          <a:xfrm>
            <a:off x="1097280" y="2108200"/>
            <a:ext cx="10058400" cy="3760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1200"/>
              </a:spcBef>
              <a:spcAft>
                <a:spcPts val="0"/>
              </a:spcAft>
              <a:buSzPts val="1800"/>
              <a:buNone/>
            </a:pPr>
            <a:r>
              <a:rPr lang="en-US" sz="2200"/>
              <a:t>Spurious correlations</a:t>
            </a:r>
            <a:endParaRPr sz="2200"/>
          </a:p>
          <a:p>
            <a:pPr indent="0" lvl="0" marL="0" rtl="0" algn="l">
              <a:lnSpc>
                <a:spcPct val="100000"/>
              </a:lnSpc>
              <a:spcBef>
                <a:spcPts val="1200"/>
              </a:spcBef>
              <a:spcAft>
                <a:spcPts val="0"/>
              </a:spcAft>
              <a:buSzPts val="1800"/>
              <a:buNone/>
            </a:pPr>
            <a:r>
              <a:rPr lang="en-US" sz="2200"/>
              <a:t>Omitted variables</a:t>
            </a:r>
            <a:endParaRPr sz="2200"/>
          </a:p>
          <a:p>
            <a:pPr indent="0" lvl="0" marL="0" rtl="0" algn="l">
              <a:lnSpc>
                <a:spcPct val="100000"/>
              </a:lnSpc>
              <a:spcBef>
                <a:spcPts val="1200"/>
              </a:spcBef>
              <a:spcAft>
                <a:spcPts val="0"/>
              </a:spcAft>
              <a:buSzPts val="1800"/>
              <a:buNone/>
            </a:pPr>
            <a:r>
              <a:rPr lang="en-US" sz="2200"/>
              <a:t>(confounding)</a:t>
            </a:r>
            <a:endParaRPr sz="2200"/>
          </a:p>
          <a:p>
            <a:pPr indent="0" lvl="0" marL="0" rtl="0" algn="l">
              <a:lnSpc>
                <a:spcPct val="100000"/>
              </a:lnSpc>
              <a:spcBef>
                <a:spcPts val="1200"/>
              </a:spcBef>
              <a:spcAft>
                <a:spcPts val="0"/>
              </a:spcAft>
              <a:buSzPts val="1800"/>
              <a:buNone/>
            </a:pPr>
            <a:r>
              <a:rPr lang="en-US" sz="2200"/>
              <a:t>Out of sample </a:t>
            </a:r>
            <a:endParaRPr sz="2200"/>
          </a:p>
        </p:txBody>
      </p:sp>
      <p:pic>
        <p:nvPicPr>
          <p:cNvPr id="697" name="Google Shape;697;g35c092a31ab_0_223"/>
          <p:cNvPicPr preferRelativeResize="0"/>
          <p:nvPr/>
        </p:nvPicPr>
        <p:blipFill rotWithShape="1">
          <a:blip r:embed="rId3">
            <a:alphaModFix/>
          </a:blip>
          <a:srcRect b="0" l="0" r="0" t="0"/>
          <a:stretch/>
        </p:blipFill>
        <p:spPr>
          <a:xfrm>
            <a:off x="6198200" y="1810200"/>
            <a:ext cx="4787701" cy="4356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35c092a31ab_0_230"/>
          <p:cNvSpPr txBox="1"/>
          <p:nvPr>
            <p:ph type="title"/>
          </p:nvPr>
        </p:nvSpPr>
        <p:spPr>
          <a:xfrm>
            <a:off x="1097275" y="638404"/>
            <a:ext cx="10058400" cy="9381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SzPts val="1800"/>
              <a:buNone/>
            </a:pPr>
            <a:r>
              <a:rPr lang="en-US"/>
              <a:t>Limits to observation</a:t>
            </a:r>
            <a:endParaRPr/>
          </a:p>
        </p:txBody>
      </p:sp>
      <p:sp>
        <p:nvSpPr>
          <p:cNvPr id="704" name="Google Shape;704;g35c092a31ab_0_230"/>
          <p:cNvSpPr txBox="1"/>
          <p:nvPr>
            <p:ph idx="1" type="body"/>
          </p:nvPr>
        </p:nvSpPr>
        <p:spPr>
          <a:xfrm>
            <a:off x="1097280" y="2108200"/>
            <a:ext cx="10058400" cy="3760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1200"/>
              </a:spcBef>
              <a:spcAft>
                <a:spcPts val="0"/>
              </a:spcAft>
              <a:buSzPts val="1800"/>
              <a:buNone/>
            </a:pPr>
            <a:r>
              <a:rPr lang="en-US" sz="2200"/>
              <a:t>Spurious correlations</a:t>
            </a:r>
            <a:endParaRPr sz="2200"/>
          </a:p>
          <a:p>
            <a:pPr indent="0" lvl="0" marL="0" rtl="0" algn="l">
              <a:lnSpc>
                <a:spcPct val="100000"/>
              </a:lnSpc>
              <a:spcBef>
                <a:spcPts val="1200"/>
              </a:spcBef>
              <a:spcAft>
                <a:spcPts val="0"/>
              </a:spcAft>
              <a:buSzPts val="1800"/>
              <a:buNone/>
            </a:pPr>
            <a:r>
              <a:rPr lang="en-US" sz="2200"/>
              <a:t>Omitted variables</a:t>
            </a:r>
            <a:endParaRPr sz="2200"/>
          </a:p>
          <a:p>
            <a:pPr indent="0" lvl="0" marL="0" rtl="0" algn="l">
              <a:lnSpc>
                <a:spcPct val="100000"/>
              </a:lnSpc>
              <a:spcBef>
                <a:spcPts val="1200"/>
              </a:spcBef>
              <a:spcAft>
                <a:spcPts val="0"/>
              </a:spcAft>
              <a:buSzPts val="1800"/>
              <a:buNone/>
            </a:pPr>
            <a:r>
              <a:rPr lang="en-US" sz="2200"/>
              <a:t>(confounding)</a:t>
            </a:r>
            <a:endParaRPr sz="2200"/>
          </a:p>
          <a:p>
            <a:pPr indent="0" lvl="0" marL="0" rtl="0" algn="l">
              <a:lnSpc>
                <a:spcPct val="100000"/>
              </a:lnSpc>
              <a:spcBef>
                <a:spcPts val="1200"/>
              </a:spcBef>
              <a:spcAft>
                <a:spcPts val="0"/>
              </a:spcAft>
              <a:buSzPts val="1800"/>
              <a:buNone/>
            </a:pPr>
            <a:r>
              <a:rPr lang="en-US" sz="2200"/>
              <a:t>Out of sample </a:t>
            </a:r>
            <a:endParaRPr sz="2200"/>
          </a:p>
        </p:txBody>
      </p:sp>
      <p:sp>
        <p:nvSpPr>
          <p:cNvPr id="705" name="Google Shape;705;g35c092a31ab_0_230"/>
          <p:cNvSpPr txBox="1"/>
          <p:nvPr/>
        </p:nvSpPr>
        <p:spPr>
          <a:xfrm>
            <a:off x="966300" y="5613350"/>
            <a:ext cx="10259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Erosheva EA, Martinková P, Lee CJ. When zero may not be zero: A cautionary note on the use of inter- rater reliability in evaluating grant peer review. J R Stat Soc Series A. 2021;00:1–16. https://doi.org/10.1111/rssa.12681</a:t>
            </a:r>
            <a:endParaRPr b="0" i="0" sz="1400" u="none" cap="none" strike="noStrike">
              <a:solidFill>
                <a:srgbClr val="000000"/>
              </a:solidFill>
              <a:latin typeface="Arial"/>
              <a:ea typeface="Arial"/>
              <a:cs typeface="Arial"/>
              <a:sym typeface="Arial"/>
            </a:endParaRPr>
          </a:p>
        </p:txBody>
      </p:sp>
      <p:pic>
        <p:nvPicPr>
          <p:cNvPr id="706" name="Google Shape;706;g35c092a31ab_0_230"/>
          <p:cNvPicPr preferRelativeResize="0"/>
          <p:nvPr/>
        </p:nvPicPr>
        <p:blipFill rotWithShape="1">
          <a:blip r:embed="rId3">
            <a:alphaModFix/>
          </a:blip>
          <a:srcRect b="0" l="0" r="0" t="0"/>
          <a:stretch/>
        </p:blipFill>
        <p:spPr>
          <a:xfrm>
            <a:off x="6788375" y="1217240"/>
            <a:ext cx="4810699" cy="4423522"/>
          </a:xfrm>
          <a:prstGeom prst="rect">
            <a:avLst/>
          </a:prstGeom>
          <a:noFill/>
          <a:ln>
            <a:noFill/>
          </a:ln>
        </p:spPr>
      </p:pic>
      <p:sp>
        <p:nvSpPr>
          <p:cNvPr id="707" name="Google Shape;707;g35c092a31ab_0_230"/>
          <p:cNvSpPr/>
          <p:nvPr/>
        </p:nvSpPr>
        <p:spPr>
          <a:xfrm>
            <a:off x="9947625" y="3341450"/>
            <a:ext cx="1208100" cy="158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g35c092a31ab_0_252"/>
          <p:cNvSpPr txBox="1"/>
          <p:nvPr>
            <p:ph type="title"/>
          </p:nvPr>
        </p:nvSpPr>
        <p:spPr>
          <a:xfrm>
            <a:off x="1097275" y="638404"/>
            <a:ext cx="10058400" cy="9381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SzPts val="1800"/>
              <a:buNone/>
            </a:pPr>
            <a:r>
              <a:rPr lang="en-US"/>
              <a:t>Limits to observation</a:t>
            </a:r>
            <a:endParaRPr/>
          </a:p>
        </p:txBody>
      </p:sp>
      <p:sp>
        <p:nvSpPr>
          <p:cNvPr id="714" name="Google Shape;714;g35c092a31ab_0_252"/>
          <p:cNvSpPr txBox="1"/>
          <p:nvPr>
            <p:ph idx="1" type="body"/>
          </p:nvPr>
        </p:nvSpPr>
        <p:spPr>
          <a:xfrm>
            <a:off x="1097280" y="2108200"/>
            <a:ext cx="10058400" cy="3760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1200"/>
              </a:spcBef>
              <a:spcAft>
                <a:spcPts val="0"/>
              </a:spcAft>
              <a:buSzPts val="1800"/>
              <a:buNone/>
            </a:pPr>
            <a:r>
              <a:rPr lang="en-US" sz="2200"/>
              <a:t>Spurious correlations</a:t>
            </a:r>
            <a:endParaRPr sz="2200"/>
          </a:p>
          <a:p>
            <a:pPr indent="0" lvl="0" marL="0" rtl="0" algn="l">
              <a:lnSpc>
                <a:spcPct val="100000"/>
              </a:lnSpc>
              <a:spcBef>
                <a:spcPts val="1200"/>
              </a:spcBef>
              <a:spcAft>
                <a:spcPts val="0"/>
              </a:spcAft>
              <a:buSzPts val="1800"/>
              <a:buNone/>
            </a:pPr>
            <a:r>
              <a:rPr lang="en-US" sz="2200"/>
              <a:t>Omitted variables</a:t>
            </a:r>
            <a:endParaRPr sz="2200"/>
          </a:p>
          <a:p>
            <a:pPr indent="0" lvl="0" marL="0" rtl="0" algn="l">
              <a:lnSpc>
                <a:spcPct val="100000"/>
              </a:lnSpc>
              <a:spcBef>
                <a:spcPts val="1200"/>
              </a:spcBef>
              <a:spcAft>
                <a:spcPts val="0"/>
              </a:spcAft>
              <a:buSzPts val="1800"/>
              <a:buNone/>
            </a:pPr>
            <a:r>
              <a:rPr lang="en-US" sz="2200"/>
              <a:t>(confounding)</a:t>
            </a:r>
            <a:endParaRPr sz="2200"/>
          </a:p>
          <a:p>
            <a:pPr indent="0" lvl="0" marL="0" rtl="0" algn="l">
              <a:lnSpc>
                <a:spcPct val="100000"/>
              </a:lnSpc>
              <a:spcBef>
                <a:spcPts val="1200"/>
              </a:spcBef>
              <a:spcAft>
                <a:spcPts val="0"/>
              </a:spcAft>
              <a:buSzPts val="1800"/>
              <a:buNone/>
            </a:pPr>
            <a:r>
              <a:rPr lang="en-US" sz="2200"/>
              <a:t>Out of sample </a:t>
            </a:r>
            <a:endParaRPr sz="2200"/>
          </a:p>
        </p:txBody>
      </p:sp>
      <p:sp>
        <p:nvSpPr>
          <p:cNvPr id="715" name="Google Shape;715;g35c092a31ab_0_252"/>
          <p:cNvSpPr txBox="1"/>
          <p:nvPr/>
        </p:nvSpPr>
        <p:spPr>
          <a:xfrm>
            <a:off x="966300" y="5613350"/>
            <a:ext cx="10259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Erosheva EA, Martinková P, Lee CJ. When zero may not be zero: A cautionary note on the use of inter- rater reliability in evaluating grant peer review. J R Stat Soc Series A. 2021;00:1–16. https://doi.org/10.1111/rssa.12681</a:t>
            </a:r>
            <a:endParaRPr b="0" i="0" sz="1400" u="none" cap="none" strike="noStrike">
              <a:solidFill>
                <a:srgbClr val="000000"/>
              </a:solidFill>
              <a:latin typeface="Arial"/>
              <a:ea typeface="Arial"/>
              <a:cs typeface="Arial"/>
              <a:sym typeface="Arial"/>
            </a:endParaRPr>
          </a:p>
        </p:txBody>
      </p:sp>
      <p:pic>
        <p:nvPicPr>
          <p:cNvPr id="716" name="Google Shape;716;g35c092a31ab_0_252"/>
          <p:cNvPicPr preferRelativeResize="0"/>
          <p:nvPr/>
        </p:nvPicPr>
        <p:blipFill rotWithShape="1">
          <a:blip r:embed="rId3">
            <a:alphaModFix/>
          </a:blip>
          <a:srcRect b="0" l="0" r="0" t="0"/>
          <a:stretch/>
        </p:blipFill>
        <p:spPr>
          <a:xfrm>
            <a:off x="6788375" y="1217240"/>
            <a:ext cx="4810699" cy="44235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a1466748c9_0_382"/>
          <p:cNvSpPr txBox="1"/>
          <p:nvPr>
            <p:ph type="title"/>
          </p:nvPr>
        </p:nvSpPr>
        <p:spPr>
          <a:xfrm>
            <a:off x="0" y="0"/>
            <a:ext cx="12192000" cy="852900"/>
          </a:xfrm>
          <a:prstGeom prst="rect">
            <a:avLst/>
          </a:prstGeom>
          <a:solidFill>
            <a:srgbClr val="FFFFFF"/>
          </a:solid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11993"/>
              </a:buClr>
              <a:buSzPts val="2700"/>
              <a:buFont typeface="Calibri"/>
              <a:buNone/>
            </a:pPr>
            <a:r>
              <a:rPr b="1" lang="en-US" sz="2700">
                <a:latin typeface="Proxima Nova"/>
                <a:ea typeface="Proxima Nova"/>
                <a:cs typeface="Proxima Nova"/>
                <a:sym typeface="Proxima Nova"/>
              </a:rPr>
              <a:t>RoRI Outputs</a:t>
            </a:r>
            <a:endParaRPr b="1">
              <a:latin typeface="Proxima Nova"/>
              <a:ea typeface="Proxima Nova"/>
              <a:cs typeface="Proxima Nova"/>
              <a:sym typeface="Proxima Nova"/>
            </a:endParaRPr>
          </a:p>
        </p:txBody>
      </p:sp>
      <p:sp>
        <p:nvSpPr>
          <p:cNvPr id="271" name="Google Shape;271;g3a1466748c9_0_382"/>
          <p:cNvSpPr txBox="1"/>
          <p:nvPr>
            <p:ph idx="12" type="sldNum"/>
          </p:nvPr>
        </p:nvSpPr>
        <p:spPr>
          <a:xfrm>
            <a:off x="11891266" y="6540500"/>
            <a:ext cx="141900" cy="159000"/>
          </a:xfrm>
          <a:prstGeom prst="rect">
            <a:avLst/>
          </a:prstGeom>
          <a:noFill/>
          <a:ln>
            <a:noFill/>
          </a:ln>
        </p:spPr>
        <p:txBody>
          <a:bodyPr anchorCtr="0" anchor="t" bIns="25400" lIns="25400" spcFirstLastPara="1" rIns="25400" wrap="square" tIns="25400">
            <a:spAutoFit/>
          </a:bodyPr>
          <a:lstStyle/>
          <a:p>
            <a:pPr indent="0" lvl="0" marL="0" marR="0" rtl="0" algn="ctr">
              <a:lnSpc>
                <a:spcPct val="100000"/>
              </a:lnSpc>
              <a:spcBef>
                <a:spcPts val="0"/>
              </a:spcBef>
              <a:spcAft>
                <a:spcPts val="0"/>
              </a:spcAft>
              <a:buClr>
                <a:srgbClr val="000000"/>
              </a:buClr>
              <a:buSzPts val="1200"/>
              <a:buFont typeface="Helvetica Neue Light"/>
              <a:buNone/>
            </a:pPr>
            <a:fld id="{00000000-1234-1234-1234-123412341234}" type="slidenum">
              <a:rPr lang="en-US" sz="700">
                <a:latin typeface="Helvetica Neue Light"/>
                <a:ea typeface="Helvetica Neue Light"/>
                <a:cs typeface="Helvetica Neue Light"/>
                <a:sym typeface="Helvetica Neue Light"/>
              </a:rPr>
              <a:t>‹#›</a:t>
            </a:fld>
            <a:endParaRPr sz="700"/>
          </a:p>
        </p:txBody>
      </p:sp>
      <p:sp>
        <p:nvSpPr>
          <p:cNvPr id="272" name="Google Shape;272;g3a1466748c9_0_382"/>
          <p:cNvSpPr/>
          <p:nvPr/>
        </p:nvSpPr>
        <p:spPr>
          <a:xfrm>
            <a:off x="11891266" y="6540500"/>
            <a:ext cx="141900" cy="234900"/>
          </a:xfrm>
          <a:prstGeom prst="rect">
            <a:avLst/>
          </a:prstGeom>
          <a:noFill/>
          <a:ln>
            <a:noFill/>
          </a:ln>
        </p:spPr>
        <p:txBody>
          <a:bodyPr anchorCtr="0" anchor="t"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Helvetica Neue Light"/>
              <a:buNone/>
            </a:pPr>
            <a:fld id="{00000000-1234-1234-1234-123412341234}" type="slidenum">
              <a:rPr b="0" i="0" lang="en-US" sz="1200" u="none" cap="none" strike="noStrike">
                <a:solidFill>
                  <a:srgbClr val="000000"/>
                </a:solidFill>
                <a:latin typeface="Helvetica Neue Light"/>
                <a:ea typeface="Helvetica Neue Light"/>
                <a:cs typeface="Helvetica Neue Light"/>
                <a:sym typeface="Helvetica Neue Light"/>
              </a:rPr>
              <a:t>‹#›</a:t>
            </a:fld>
            <a:endParaRPr b="0" i="0" sz="700" u="none" cap="none" strike="noStrike">
              <a:solidFill>
                <a:srgbClr val="000000"/>
              </a:solidFill>
              <a:latin typeface="Arial"/>
              <a:ea typeface="Arial"/>
              <a:cs typeface="Arial"/>
              <a:sym typeface="Arial"/>
            </a:endParaRPr>
          </a:p>
        </p:txBody>
      </p:sp>
      <p:pic>
        <p:nvPicPr>
          <p:cNvPr id="273" name="Google Shape;273;g3a1466748c9_0_382"/>
          <p:cNvPicPr preferRelativeResize="0"/>
          <p:nvPr/>
        </p:nvPicPr>
        <p:blipFill rotWithShape="1">
          <a:blip r:embed="rId3">
            <a:alphaModFix/>
          </a:blip>
          <a:srcRect b="0" l="0" r="0" t="0"/>
          <a:stretch/>
        </p:blipFill>
        <p:spPr>
          <a:xfrm>
            <a:off x="289413" y="160239"/>
            <a:ext cx="1395896" cy="956213"/>
          </a:xfrm>
          <a:prstGeom prst="rect">
            <a:avLst/>
          </a:prstGeom>
          <a:noFill/>
          <a:ln>
            <a:noFill/>
          </a:ln>
        </p:spPr>
      </p:pic>
      <p:pic>
        <p:nvPicPr>
          <p:cNvPr id="274" name="Google Shape;274;g3a1466748c9_0_382"/>
          <p:cNvPicPr preferRelativeResize="0"/>
          <p:nvPr/>
        </p:nvPicPr>
        <p:blipFill rotWithShape="1">
          <a:blip r:embed="rId4">
            <a:alphaModFix/>
          </a:blip>
          <a:srcRect b="0" l="0" r="0" t="0"/>
          <a:stretch/>
        </p:blipFill>
        <p:spPr>
          <a:xfrm>
            <a:off x="289406" y="1187304"/>
            <a:ext cx="3819525" cy="895350"/>
          </a:xfrm>
          <a:prstGeom prst="rect">
            <a:avLst/>
          </a:prstGeom>
          <a:noFill/>
          <a:ln>
            <a:noFill/>
          </a:ln>
        </p:spPr>
      </p:pic>
      <p:pic>
        <p:nvPicPr>
          <p:cNvPr id="275" name="Google Shape;275;g3a1466748c9_0_382"/>
          <p:cNvPicPr preferRelativeResize="0"/>
          <p:nvPr/>
        </p:nvPicPr>
        <p:blipFill rotWithShape="1">
          <a:blip r:embed="rId5">
            <a:alphaModFix/>
          </a:blip>
          <a:srcRect b="0" l="0" r="0" t="0"/>
          <a:stretch/>
        </p:blipFill>
        <p:spPr>
          <a:xfrm>
            <a:off x="289413" y="2153504"/>
            <a:ext cx="4230293" cy="4622948"/>
          </a:xfrm>
          <a:prstGeom prst="rect">
            <a:avLst/>
          </a:prstGeom>
          <a:noFill/>
          <a:ln>
            <a:noFill/>
          </a:ln>
        </p:spPr>
      </p:pic>
      <p:pic>
        <p:nvPicPr>
          <p:cNvPr id="276" name="Google Shape;276;g3a1466748c9_0_382"/>
          <p:cNvPicPr preferRelativeResize="0"/>
          <p:nvPr/>
        </p:nvPicPr>
        <p:blipFill rotWithShape="1">
          <a:blip r:embed="rId6">
            <a:alphaModFix/>
          </a:blip>
          <a:srcRect b="0" l="0" r="0" t="0"/>
          <a:stretch/>
        </p:blipFill>
        <p:spPr>
          <a:xfrm>
            <a:off x="4372998" y="2153499"/>
            <a:ext cx="7420078" cy="4543352"/>
          </a:xfrm>
          <a:prstGeom prst="rect">
            <a:avLst/>
          </a:prstGeom>
          <a:noFill/>
          <a:ln>
            <a:noFill/>
          </a:ln>
        </p:spPr>
      </p:pic>
      <p:pic>
        <p:nvPicPr>
          <p:cNvPr id="277" name="Google Shape;277;g3a1466748c9_0_382"/>
          <p:cNvPicPr preferRelativeResize="0"/>
          <p:nvPr/>
        </p:nvPicPr>
        <p:blipFill rotWithShape="1">
          <a:blip r:embed="rId7">
            <a:alphaModFix/>
          </a:blip>
          <a:srcRect b="0" l="0" r="0" t="0"/>
          <a:stretch/>
        </p:blipFill>
        <p:spPr>
          <a:xfrm>
            <a:off x="8295338" y="160237"/>
            <a:ext cx="3497739" cy="3027013"/>
          </a:xfrm>
          <a:prstGeom prst="rect">
            <a:avLst/>
          </a:prstGeom>
          <a:noFill/>
          <a:ln cap="flat" cmpd="sng" w="9525">
            <a:solidFill>
              <a:schemeClr val="dk1"/>
            </a:solidFill>
            <a:prstDash val="solid"/>
            <a:round/>
            <a:headEnd len="sm" w="sm" type="none"/>
            <a:tailEnd len="sm" w="sm" type="none"/>
          </a:ln>
          <a:effectLst>
            <a:outerShdw blurRad="35719" rotWithShape="0" algn="bl" dir="2700000" dist="95250">
              <a:srgbClr val="000000">
                <a:alpha val="49800"/>
              </a:srgbClr>
            </a:outerShdw>
          </a:effectLst>
        </p:spPr>
      </p:pic>
      <p:sp>
        <p:nvSpPr>
          <p:cNvPr id="278" name="Google Shape;278;g3a1466748c9_0_382"/>
          <p:cNvSpPr txBox="1"/>
          <p:nvPr/>
        </p:nvSpPr>
        <p:spPr>
          <a:xfrm>
            <a:off x="8013925" y="3911813"/>
            <a:ext cx="3497700" cy="566400"/>
          </a:xfrm>
          <a:prstGeom prst="rect">
            <a:avLst/>
          </a:prstGeom>
          <a:solidFill>
            <a:schemeClr val="lt1"/>
          </a:solidFill>
          <a:ln cap="flat" cmpd="sng" w="9525">
            <a:solidFill>
              <a:srgbClr val="CC0000"/>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a:t>
            </a:r>
            <a:r>
              <a:rPr b="1" i="0" lang="en-US" sz="1400" u="none" cap="none" strike="noStrike">
                <a:solidFill>
                  <a:srgbClr val="000000"/>
                </a:solidFill>
                <a:latin typeface="Helvetica Neue"/>
                <a:ea typeface="Helvetica Neue"/>
                <a:cs typeface="Helvetica Neue"/>
                <a:sym typeface="Helvetica Neue"/>
              </a:rPr>
              <a:t>ultimately</a:t>
            </a:r>
            <a:r>
              <a:rPr b="0" i="0" lang="en-US" sz="1400" u="none" cap="none" strike="noStrike">
                <a:solidFill>
                  <a:srgbClr val="000000"/>
                </a:solidFill>
                <a:latin typeface="Helvetica Neue"/>
                <a:ea typeface="Helvetica Neue"/>
                <a:cs typeface="Helvetica Neue"/>
                <a:sym typeface="Helvetica Neue"/>
              </a:rPr>
              <a:t> </a:t>
            </a:r>
            <a:r>
              <a:rPr b="1" i="0" lang="en-US" sz="1400" u="none" cap="none" strike="noStrike">
                <a:solidFill>
                  <a:srgbClr val="000000"/>
                </a:solidFill>
                <a:latin typeface="Helvetica Neue"/>
                <a:ea typeface="Helvetica Neue"/>
                <a:cs typeface="Helvetica Neue"/>
                <a:sym typeface="Helvetica Neue"/>
              </a:rPr>
              <a:t>helping to improve</a:t>
            </a:r>
            <a:r>
              <a:rPr b="0" i="0" lang="en-US" sz="1400" u="none" cap="none" strike="noStrike">
                <a:solidFill>
                  <a:srgbClr val="000000"/>
                </a:solidFill>
                <a:latin typeface="Helvetica Neue"/>
                <a:ea typeface="Helvetica Neue"/>
                <a:cs typeface="Helvetica Neue"/>
                <a:sym typeface="Helvetica Neue"/>
              </a:rPr>
              <a:t> the design and evaluation of future initiatives.”</a:t>
            </a:r>
            <a:endParaRPr b="0" i="0" sz="1400" u="none" cap="none" strike="noStrike">
              <a:solidFill>
                <a:srgbClr val="000000"/>
              </a:solidFill>
              <a:latin typeface="Helvetica Neue"/>
              <a:ea typeface="Helvetica Neue"/>
              <a:cs typeface="Helvetica Neue"/>
              <a:sym typeface="Helvetica Neue"/>
            </a:endParaRPr>
          </a:p>
        </p:txBody>
      </p:sp>
      <p:sp>
        <p:nvSpPr>
          <p:cNvPr id="279" name="Google Shape;279;g3a1466748c9_0_382"/>
          <p:cNvSpPr/>
          <p:nvPr/>
        </p:nvSpPr>
        <p:spPr>
          <a:xfrm>
            <a:off x="5515850" y="6355963"/>
            <a:ext cx="2022000" cy="260700"/>
          </a:xfrm>
          <a:prstGeom prst="rect">
            <a:avLst/>
          </a:prstGeom>
          <a:noFill/>
          <a:ln cap="flat" cmpd="sng" w="9525">
            <a:solidFill>
              <a:srgbClr val="CC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cxnSp>
        <p:nvCxnSpPr>
          <p:cNvPr id="280" name="Google Shape;280;g3a1466748c9_0_382"/>
          <p:cNvCxnSpPr>
            <a:stCxn id="279" idx="3"/>
            <a:endCxn id="278" idx="1"/>
          </p:cNvCxnSpPr>
          <p:nvPr/>
        </p:nvCxnSpPr>
        <p:spPr>
          <a:xfrm flipH="1" rot="10800000">
            <a:off x="7537850" y="4194913"/>
            <a:ext cx="476100" cy="2291400"/>
          </a:xfrm>
          <a:prstGeom prst="bentConnector3">
            <a:avLst>
              <a:gd fmla="val 49997" name="adj1"/>
            </a:avLst>
          </a:prstGeom>
          <a:noFill/>
          <a:ln cap="flat" cmpd="sng" w="9525">
            <a:solidFill>
              <a:srgbClr val="CC0000"/>
            </a:solidFill>
            <a:prstDash val="solid"/>
            <a:round/>
            <a:headEnd len="sm" w="sm" type="none"/>
            <a:tailEnd len="sm" w="sm" type="none"/>
          </a:ln>
        </p:spPr>
      </p:cxnSp>
      <p:sp>
        <p:nvSpPr>
          <p:cNvPr id="281" name="Google Shape;281;g3a1466748c9_0_382"/>
          <p:cNvSpPr txBox="1"/>
          <p:nvPr/>
        </p:nvSpPr>
        <p:spPr>
          <a:xfrm>
            <a:off x="4954275" y="784738"/>
            <a:ext cx="3216900" cy="1177200"/>
          </a:xfrm>
          <a:prstGeom prst="rect">
            <a:avLst/>
          </a:prstGeom>
          <a:solidFill>
            <a:schemeClr val="lt1"/>
          </a:solidFill>
          <a:ln cap="flat" cmpd="sng" w="9525">
            <a:solidFill>
              <a:srgbClr val="CC0000"/>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“…developing </a:t>
            </a:r>
            <a:r>
              <a:rPr b="1" i="0" lang="en-US" sz="1400" u="none" cap="none" strike="noStrike">
                <a:solidFill>
                  <a:srgbClr val="000000"/>
                </a:solidFill>
                <a:latin typeface="Helvetica Neue"/>
                <a:ea typeface="Helvetica Neue"/>
                <a:cs typeface="Helvetica Neue"/>
                <a:sym typeface="Helvetica Neue"/>
              </a:rPr>
              <a:t>new knowledge, evidence and practical guidance</a:t>
            </a:r>
            <a:r>
              <a:rPr b="0" i="0" lang="en-US" sz="1400" u="none" cap="none" strike="noStrike">
                <a:solidFill>
                  <a:srgbClr val="000000"/>
                </a:solidFill>
                <a:latin typeface="Helvetica Neue"/>
                <a:ea typeface="Helvetica Neue"/>
                <a:cs typeface="Helvetica Neue"/>
                <a:sym typeface="Helvetica Neue"/>
              </a:rPr>
              <a:t> to help ensure that funders are equipped to use AI effectively, ethically and equitably…”</a:t>
            </a:r>
            <a:endParaRPr b="0" i="0" sz="1400" u="none" cap="none" strike="noStrike">
              <a:solidFill>
                <a:srgbClr val="000000"/>
              </a:solidFill>
              <a:latin typeface="Helvetica Neue"/>
              <a:ea typeface="Helvetica Neue"/>
              <a:cs typeface="Helvetica Neue"/>
              <a:sym typeface="Helvetica Neue"/>
            </a:endParaRPr>
          </a:p>
        </p:txBody>
      </p:sp>
      <p:sp>
        <p:nvSpPr>
          <p:cNvPr id="282" name="Google Shape;282;g3a1466748c9_0_382"/>
          <p:cNvSpPr/>
          <p:nvPr/>
        </p:nvSpPr>
        <p:spPr>
          <a:xfrm>
            <a:off x="9496575" y="1458675"/>
            <a:ext cx="2141100" cy="440400"/>
          </a:xfrm>
          <a:prstGeom prst="rect">
            <a:avLst/>
          </a:prstGeom>
          <a:noFill/>
          <a:ln cap="flat" cmpd="sng" w="9525">
            <a:solidFill>
              <a:srgbClr val="CC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cxnSp>
        <p:nvCxnSpPr>
          <p:cNvPr id="283" name="Google Shape;283;g3a1466748c9_0_382"/>
          <p:cNvCxnSpPr>
            <a:stCxn id="281" idx="3"/>
            <a:endCxn id="282" idx="1"/>
          </p:cNvCxnSpPr>
          <p:nvPr/>
        </p:nvCxnSpPr>
        <p:spPr>
          <a:xfrm>
            <a:off x="8171175" y="1373338"/>
            <a:ext cx="1325400" cy="305400"/>
          </a:xfrm>
          <a:prstGeom prst="bentConnector3">
            <a:avLst>
              <a:gd fmla="val 50000" name="adj1"/>
            </a:avLst>
          </a:prstGeom>
          <a:noFill/>
          <a:ln cap="flat" cmpd="sng" w="9525">
            <a:solidFill>
              <a:srgbClr val="CC0000"/>
            </a:solidFill>
            <a:prstDash val="solid"/>
            <a:round/>
            <a:headEnd len="sm" w="sm" type="none"/>
            <a:tailEnd len="sm" w="sm" type="none"/>
          </a:ln>
        </p:spPr>
      </p:cxn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35c961f5f4b_0_0"/>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What “Experiment” means</a:t>
            </a:r>
            <a:endParaRPr/>
          </a:p>
        </p:txBody>
      </p:sp>
      <p:sp>
        <p:nvSpPr>
          <p:cNvPr id="723" name="Google Shape;723;g35c961f5f4b_0_0"/>
          <p:cNvSpPr txBox="1"/>
          <p:nvPr/>
        </p:nvSpPr>
        <p:spPr>
          <a:xfrm>
            <a:off x="1097275" y="2067100"/>
            <a:ext cx="74532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A change or difference -&gt;</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	A commitment to evaluate</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			</a:t>
            </a:r>
            <a:r>
              <a:rPr b="0" i="0" lang="en-US" sz="2200" u="none" cap="none" strike="noStrike">
                <a:solidFill>
                  <a:srgbClr val="3F3F3F"/>
                </a:solidFill>
                <a:latin typeface="Calibri"/>
                <a:ea typeface="Calibri"/>
                <a:cs typeface="Calibri"/>
                <a:sym typeface="Calibri"/>
                <a:extLst>
                  <a:ext uri="http://customooxmlschemas.google.com/">
                    <go:slidesCustomData xmlns:go="http://customooxmlschemas.google.com/" textRoundtripDataId="12"/>
                  </a:ext>
                </a:extLst>
              </a:rPr>
              <a:t>A plan to evaluate</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					A commitment to share the evaluation</a:t>
            </a:r>
            <a:endParaRPr b="0" i="0" sz="2200" u="none" cap="none" strike="noStrike">
              <a:solidFill>
                <a:srgbClr val="3F3F3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3a1466748c9_0_768"/>
          <p:cNvSpPr/>
          <p:nvPr/>
        </p:nvSpPr>
        <p:spPr>
          <a:xfrm flipH="1">
            <a:off x="-374700" y="132400"/>
            <a:ext cx="10505100" cy="947700"/>
          </a:xfrm>
          <a:prstGeom prst="parallelogram">
            <a:avLst>
              <a:gd fmla="val 22402" name="adj"/>
            </a:avLst>
          </a:prstGeom>
          <a:solidFill>
            <a:srgbClr val="0070C0"/>
          </a:solidFill>
          <a:ln cap="flat" cmpd="sng" w="25400">
            <a:solidFill>
              <a:srgbClr val="709FA9"/>
            </a:solidFill>
            <a:prstDash val="solid"/>
            <a:round/>
            <a:headEnd len="sm" w="sm" type="none"/>
            <a:tailEnd len="sm" w="sm" type="none"/>
          </a:ln>
        </p:spPr>
        <p:txBody>
          <a:bodyPr anchorCtr="0" anchor="ctr" bIns="60925" lIns="121900" spcFirstLastPara="1" rIns="121900" wrap="square" tIns="60925">
            <a:noAutofit/>
          </a:bodyPr>
          <a:lstStyle/>
          <a:p>
            <a:pPr indent="0" lvl="0" marL="0" rtl="0" algn="l">
              <a:lnSpc>
                <a:spcPct val="90000"/>
              </a:lnSpc>
              <a:spcBef>
                <a:spcPts val="0"/>
              </a:spcBef>
              <a:spcAft>
                <a:spcPts val="0"/>
              </a:spcAft>
              <a:buClr>
                <a:schemeClr val="dk1"/>
              </a:buClr>
              <a:buSzPts val="1100"/>
              <a:buFont typeface="Arial"/>
              <a:buNone/>
            </a:pPr>
            <a:r>
              <a:rPr lang="en-US" sz="4800">
                <a:solidFill>
                  <a:schemeClr val="lt1"/>
                </a:solidFill>
              </a:rPr>
              <a:t>Our definition of experiment</a:t>
            </a:r>
            <a:endParaRPr b="1" i="0" sz="2700" u="none" cap="none" strike="noStrike">
              <a:solidFill>
                <a:schemeClr val="lt1"/>
              </a:solidFill>
              <a:latin typeface="Arial"/>
              <a:ea typeface="Arial"/>
              <a:cs typeface="Arial"/>
              <a:sym typeface="Arial"/>
            </a:endParaRPr>
          </a:p>
        </p:txBody>
      </p:sp>
      <p:sp>
        <p:nvSpPr>
          <p:cNvPr id="730" name="Google Shape;730;g3a1466748c9_0_768"/>
          <p:cNvSpPr txBox="1"/>
          <p:nvPr/>
        </p:nvSpPr>
        <p:spPr>
          <a:xfrm>
            <a:off x="815200" y="1708050"/>
            <a:ext cx="9911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3F3F3F"/>
                </a:solidFill>
              </a:rPr>
              <a:t>Principled</a:t>
            </a:r>
            <a:r>
              <a:rPr lang="en-US" sz="2800">
                <a:solidFill>
                  <a:srgbClr val="3F3F3F"/>
                </a:solidFill>
              </a:rPr>
              <a:t>: a research design that allows inference about what causes what (before/after, shadow experiments, true experiment/RCT)</a:t>
            </a:r>
            <a:endParaRPr sz="2800">
              <a:solidFill>
                <a:srgbClr val="3F3F3F"/>
              </a:solidFill>
            </a:endParaRPr>
          </a:p>
          <a:p>
            <a:pPr indent="0" lvl="0" marL="0" rtl="0" algn="l">
              <a:spcBef>
                <a:spcPts val="0"/>
              </a:spcBef>
              <a:spcAft>
                <a:spcPts val="0"/>
              </a:spcAft>
              <a:buNone/>
            </a:pPr>
            <a:r>
              <a:t/>
            </a:r>
            <a:endParaRPr sz="2800">
              <a:solidFill>
                <a:srgbClr val="3F3F3F"/>
              </a:solidFill>
            </a:endParaRPr>
          </a:p>
          <a:p>
            <a:pPr indent="0" lvl="0" marL="0" rtl="0" algn="l">
              <a:spcBef>
                <a:spcPts val="0"/>
              </a:spcBef>
              <a:spcAft>
                <a:spcPts val="0"/>
              </a:spcAft>
              <a:buNone/>
            </a:pPr>
            <a:r>
              <a:rPr b="1" lang="en-US" sz="2800">
                <a:solidFill>
                  <a:srgbClr val="3F3F3F"/>
                </a:solidFill>
              </a:rPr>
              <a:t>Planned</a:t>
            </a:r>
            <a:r>
              <a:rPr lang="en-US" sz="2800">
                <a:solidFill>
                  <a:srgbClr val="3F3F3F"/>
                </a:solidFill>
              </a:rPr>
              <a:t>: primary outcome measure and analysis plan declared in advance</a:t>
            </a:r>
            <a:endParaRPr sz="2800">
              <a:solidFill>
                <a:srgbClr val="3F3F3F"/>
              </a:solidFill>
            </a:endParaRPr>
          </a:p>
          <a:p>
            <a:pPr indent="0" lvl="0" marL="0" rtl="0" algn="l">
              <a:spcBef>
                <a:spcPts val="0"/>
              </a:spcBef>
              <a:spcAft>
                <a:spcPts val="0"/>
              </a:spcAft>
              <a:buNone/>
            </a:pPr>
            <a:r>
              <a:t/>
            </a:r>
            <a:endParaRPr sz="2800">
              <a:solidFill>
                <a:srgbClr val="3F3F3F"/>
              </a:solidFill>
            </a:endParaRPr>
          </a:p>
          <a:p>
            <a:pPr indent="0" lvl="0" marL="0" rtl="0" algn="l">
              <a:spcBef>
                <a:spcPts val="0"/>
              </a:spcBef>
              <a:spcAft>
                <a:spcPts val="0"/>
              </a:spcAft>
              <a:buNone/>
            </a:pPr>
            <a:r>
              <a:rPr b="1" lang="en-US" sz="2800">
                <a:solidFill>
                  <a:srgbClr val="3F3F3F"/>
                </a:solidFill>
              </a:rPr>
              <a:t>Public</a:t>
            </a:r>
            <a:r>
              <a:rPr lang="en-US" sz="2800">
                <a:solidFill>
                  <a:srgbClr val="3F3F3F"/>
                </a:solidFill>
              </a:rPr>
              <a:t>: a commitment to sharing the results regardless of outcome</a:t>
            </a:r>
            <a:endParaRPr sz="2800">
              <a:solidFill>
                <a:srgbClr val="3F3F3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3a255ed4acf_0_43"/>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Principled</a:t>
            </a:r>
            <a:endParaRPr/>
          </a:p>
        </p:txBody>
      </p:sp>
      <p:pic>
        <p:nvPicPr>
          <p:cNvPr id="737" name="Google Shape;737;g3a255ed4acf_0_43"/>
          <p:cNvPicPr preferRelativeResize="0"/>
          <p:nvPr/>
        </p:nvPicPr>
        <p:blipFill>
          <a:blip r:embed="rId3">
            <a:alphaModFix/>
          </a:blip>
          <a:stretch>
            <a:fillRect/>
          </a:stretch>
        </p:blipFill>
        <p:spPr>
          <a:xfrm>
            <a:off x="1206400" y="1911075"/>
            <a:ext cx="8209298" cy="4063801"/>
          </a:xfrm>
          <a:prstGeom prst="rect">
            <a:avLst/>
          </a:prstGeom>
          <a:noFill/>
          <a:ln>
            <a:noFill/>
          </a:ln>
        </p:spPr>
      </p:pic>
      <p:sp>
        <p:nvSpPr>
          <p:cNvPr id="738" name="Google Shape;738;g3a255ed4acf_0_43"/>
          <p:cNvSpPr txBox="1"/>
          <p:nvPr/>
        </p:nvSpPr>
        <p:spPr>
          <a:xfrm>
            <a:off x="7588775" y="5775900"/>
            <a:ext cx="43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https://wellcomeopenresearch.org/articles/8-309/</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3a255ed4acf_0_54"/>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pic>
        <p:nvPicPr>
          <p:cNvPr id="745" name="Google Shape;745;g3a255ed4acf_0_54"/>
          <p:cNvPicPr preferRelativeResize="0"/>
          <p:nvPr/>
        </p:nvPicPr>
        <p:blipFill>
          <a:blip r:embed="rId3">
            <a:alphaModFix/>
          </a:blip>
          <a:stretch>
            <a:fillRect/>
          </a:stretch>
        </p:blipFill>
        <p:spPr>
          <a:xfrm>
            <a:off x="152400" y="1363554"/>
            <a:ext cx="11887200" cy="486566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35c961f5f4b_0_8"/>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Planned</a:t>
            </a:r>
            <a:endParaRPr/>
          </a:p>
        </p:txBody>
      </p:sp>
      <p:pic>
        <p:nvPicPr>
          <p:cNvPr id="752" name="Google Shape;752;g35c961f5f4b_0_8"/>
          <p:cNvPicPr preferRelativeResize="0"/>
          <p:nvPr/>
        </p:nvPicPr>
        <p:blipFill rotWithShape="1">
          <a:blip r:embed="rId3">
            <a:alphaModFix/>
          </a:blip>
          <a:srcRect b="0" l="0" r="0" t="0"/>
          <a:stretch/>
        </p:blipFill>
        <p:spPr>
          <a:xfrm>
            <a:off x="5726425" y="1842879"/>
            <a:ext cx="5429250" cy="4076700"/>
          </a:xfrm>
          <a:prstGeom prst="rect">
            <a:avLst/>
          </a:prstGeom>
          <a:noFill/>
          <a:ln>
            <a:noFill/>
          </a:ln>
        </p:spPr>
      </p:pic>
      <p:sp>
        <p:nvSpPr>
          <p:cNvPr id="753" name="Google Shape;753;g35c961f5f4b_0_8"/>
          <p:cNvSpPr txBox="1"/>
          <p:nvPr/>
        </p:nvSpPr>
        <p:spPr>
          <a:xfrm>
            <a:off x="1097275" y="2036500"/>
            <a:ext cx="5429400" cy="390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Prespecification - in as much detail as possible:</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 The research question(s)</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 The primary outcome measure(s)</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 What you’re going to do (which interventions, who with / which data)</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 Test(s) which will determine success</a:t>
            </a:r>
            <a:endParaRPr b="0" i="0" sz="2200" u="none" cap="none" strike="noStrike">
              <a:solidFill>
                <a:srgbClr val="3F3F3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g35c961f5f4b_0_388"/>
          <p:cNvPicPr preferRelativeResize="0"/>
          <p:nvPr/>
        </p:nvPicPr>
        <p:blipFill rotWithShape="1">
          <a:blip r:embed="rId3">
            <a:alphaModFix/>
          </a:blip>
          <a:srcRect b="0" l="0" r="0" t="0"/>
          <a:stretch/>
        </p:blipFill>
        <p:spPr>
          <a:xfrm>
            <a:off x="1242200" y="1687713"/>
            <a:ext cx="6594849" cy="3844876"/>
          </a:xfrm>
          <a:prstGeom prst="rect">
            <a:avLst/>
          </a:prstGeom>
          <a:noFill/>
          <a:ln>
            <a:noFill/>
          </a:ln>
        </p:spPr>
      </p:pic>
      <p:sp>
        <p:nvSpPr>
          <p:cNvPr id="760" name="Google Shape;760;g35c961f5f4b_0_388"/>
          <p:cNvSpPr txBox="1"/>
          <p:nvPr/>
        </p:nvSpPr>
        <p:spPr>
          <a:xfrm>
            <a:off x="7974275" y="1687725"/>
            <a:ext cx="3723300" cy="3706200"/>
          </a:xfrm>
          <a:prstGeom prst="rect">
            <a:avLst/>
          </a:prstGeom>
          <a:noFill/>
          <a:ln>
            <a:noFill/>
          </a:ln>
        </p:spPr>
        <p:txBody>
          <a:bodyPr anchorCtr="0" anchor="t" bIns="91425" lIns="91425" spcFirstLastPara="1" rIns="91425" wrap="square" tIns="91425">
            <a:noAutofit/>
          </a:bodyPr>
          <a:lstStyle/>
          <a:p>
            <a:pPr indent="0" lvl="0" marL="0" marR="0" rtl="0" algn="l">
              <a:lnSpc>
                <a:spcPct val="1050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“These findings suggest that significant variation in the results of analyses of complex data may be difficult to avoid, even by experts with honest intentions.”</a:t>
            </a:r>
            <a:endParaRPr b="0" i="0" sz="1800" u="none" cap="none" strike="noStrike">
              <a:solidFill>
                <a:srgbClr val="595959"/>
              </a:solidFill>
              <a:latin typeface="Arial"/>
              <a:ea typeface="Arial"/>
              <a:cs typeface="Arial"/>
              <a:sym typeface="Arial"/>
            </a:endParaRPr>
          </a:p>
          <a:p>
            <a:pPr indent="0" lvl="0" marL="0" marR="0" rtl="0" algn="l">
              <a:lnSpc>
                <a:spcPct val="105000"/>
              </a:lnSpc>
              <a:spcBef>
                <a:spcPts val="120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0" lvl="0" marL="0" marR="0" rtl="0" algn="l">
              <a:lnSpc>
                <a:spcPct val="115000"/>
              </a:lnSpc>
              <a:spcBef>
                <a:spcPts val="1200"/>
              </a:spcBef>
              <a:spcAft>
                <a:spcPts val="1200"/>
              </a:spcAft>
              <a:buClr>
                <a:schemeClr val="dk1"/>
              </a:buClr>
              <a:buSzPts val="1100"/>
              <a:buFont typeface="Arial"/>
              <a:buNone/>
            </a:pPr>
            <a:r>
              <a:rPr b="0" i="0" lang="en-US" sz="1800" u="none" cap="none" strike="noStrike">
                <a:solidFill>
                  <a:schemeClr val="dk1"/>
                </a:solidFill>
                <a:latin typeface="Arial"/>
                <a:ea typeface="Arial"/>
                <a:cs typeface="Arial"/>
                <a:sym typeface="Arial"/>
              </a:rPr>
              <a:t>Silberzahn, R. et al (2018).</a:t>
            </a:r>
            <a:r>
              <a:rPr b="0" i="0" lang="en-US" sz="18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US" sz="1800" u="sng" cap="none" strike="noStrike">
                <a:solidFill>
                  <a:srgbClr val="0000FF"/>
                </a:solidFill>
                <a:latin typeface="Arial"/>
                <a:ea typeface="Arial"/>
                <a:cs typeface="Arial"/>
                <a:sym typeface="Arial"/>
                <a:hlinkClick r:id="rId5">
                  <a:extLst>
                    <a:ext uri="{A12FA001-AC4F-418D-AE19-62706E023703}">
                      <ahyp:hlinkClr val="tx"/>
                    </a:ext>
                  </a:extLst>
                </a:hlinkClick>
              </a:rPr>
              <a:t>Many analysts, one dataset: Making transparent how variations in analytical choices affect results</a:t>
            </a:r>
            <a:r>
              <a:rPr b="0" i="0" lang="en-US" sz="1800" u="none" cap="none" strike="noStrike">
                <a:solidFill>
                  <a:srgbClr val="0000FF"/>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Advances in Methods and Practices in Psychological Science, 1</a:t>
            </a:r>
            <a:r>
              <a:rPr b="0" i="0" lang="en-US" sz="1800" u="none" cap="none" strike="noStrike">
                <a:solidFill>
                  <a:schemeClr val="dk1"/>
                </a:solidFill>
                <a:latin typeface="Arial"/>
                <a:ea typeface="Arial"/>
                <a:cs typeface="Arial"/>
                <a:sym typeface="Arial"/>
              </a:rPr>
              <a:t>(3), 337-356</a:t>
            </a:r>
            <a:endParaRPr b="0" i="0" sz="1800" u="none" cap="none" strike="noStrike">
              <a:solidFill>
                <a:srgbClr val="595959"/>
              </a:solidFill>
              <a:latin typeface="Arial"/>
              <a:ea typeface="Arial"/>
              <a:cs typeface="Arial"/>
              <a:sym typeface="Arial"/>
            </a:endParaRPr>
          </a:p>
        </p:txBody>
      </p:sp>
      <p:sp>
        <p:nvSpPr>
          <p:cNvPr id="761" name="Google Shape;761;g35c961f5f4b_0_388"/>
          <p:cNvSpPr txBox="1"/>
          <p:nvPr/>
        </p:nvSpPr>
        <p:spPr>
          <a:xfrm>
            <a:off x="1242200" y="866950"/>
            <a:ext cx="7453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p:txBody>
      </p:sp>
      <p:sp>
        <p:nvSpPr>
          <p:cNvPr id="762" name="Google Shape;762;g35c961f5f4b_0_388"/>
          <p:cNvSpPr txBox="1"/>
          <p:nvPr>
            <p:ph idx="4294967295"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4800"/>
              <a:buNone/>
            </a:pPr>
            <a:r>
              <a:rPr lang="en-US"/>
              <a:t>Researcher degrees of freedom</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g35c961f5f4b_0_382"/>
          <p:cNvPicPr preferRelativeResize="0"/>
          <p:nvPr/>
        </p:nvPicPr>
        <p:blipFill rotWithShape="1">
          <a:blip r:embed="rId3">
            <a:alphaModFix/>
          </a:blip>
          <a:srcRect b="0" l="0" r="0" t="0"/>
          <a:stretch/>
        </p:blipFill>
        <p:spPr>
          <a:xfrm>
            <a:off x="6214000" y="760750"/>
            <a:ext cx="5579051" cy="5524704"/>
          </a:xfrm>
          <a:prstGeom prst="rect">
            <a:avLst/>
          </a:prstGeom>
          <a:noFill/>
          <a:ln>
            <a:noFill/>
          </a:ln>
        </p:spPr>
      </p:pic>
      <p:sp>
        <p:nvSpPr>
          <p:cNvPr id="769" name="Google Shape;769;g35c961f5f4b_0_382"/>
          <p:cNvSpPr txBox="1"/>
          <p:nvPr/>
        </p:nvSpPr>
        <p:spPr>
          <a:xfrm>
            <a:off x="997900" y="2732350"/>
            <a:ext cx="3741600" cy="341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90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Kaplan, R. M., &amp; Irvin, V. L. (2015). Likelihood of null effects of large NHLBI clinical trials has increased over time. </a:t>
            </a:r>
            <a:r>
              <a:rPr b="0" i="1" lang="en-US" sz="2200" u="none" cap="none" strike="noStrike">
                <a:solidFill>
                  <a:srgbClr val="000000"/>
                </a:solidFill>
                <a:latin typeface="Calibri"/>
                <a:ea typeface="Calibri"/>
                <a:cs typeface="Calibri"/>
                <a:sym typeface="Calibri"/>
              </a:rPr>
              <a:t>PloS one</a:t>
            </a:r>
            <a:r>
              <a:rPr b="0" i="0" lang="en-US" sz="2200" u="none" cap="none" strike="noStrike">
                <a:solidFill>
                  <a:srgbClr val="000000"/>
                </a:solidFill>
                <a:latin typeface="Calibri"/>
                <a:ea typeface="Calibri"/>
                <a:cs typeface="Calibri"/>
                <a:sym typeface="Calibri"/>
              </a:rPr>
              <a:t>, </a:t>
            </a:r>
            <a:r>
              <a:rPr b="0" i="1" lang="en-US" sz="2200" u="none" cap="none" strike="noStrike">
                <a:solidFill>
                  <a:srgbClr val="000000"/>
                </a:solidFill>
                <a:latin typeface="Calibri"/>
                <a:ea typeface="Calibri"/>
                <a:cs typeface="Calibri"/>
                <a:sym typeface="Calibri"/>
              </a:rPr>
              <a:t>10</a:t>
            </a:r>
            <a:r>
              <a:rPr b="0" i="0" lang="en-US" sz="2200" u="none" cap="none" strike="noStrike">
                <a:solidFill>
                  <a:srgbClr val="000000"/>
                </a:solidFill>
                <a:latin typeface="Calibri"/>
                <a:ea typeface="Calibri"/>
                <a:cs typeface="Calibri"/>
                <a:sym typeface="Calibri"/>
              </a:rPr>
              <a:t>(8), e0132382.</a:t>
            </a:r>
            <a:r>
              <a:rPr b="0" i="0" lang="en-US" sz="2200" u="none" cap="none" strike="noStrike">
                <a:solidFill>
                  <a:srgbClr val="000000"/>
                </a:solidFill>
                <a:uFill>
                  <a:noFill/>
                </a:uFill>
                <a:latin typeface="Calibri"/>
                <a:ea typeface="Calibri"/>
                <a:cs typeface="Calibri"/>
                <a:sym typeface="Calibri"/>
                <a:hlinkClick r:id="rId4">
                  <a:extLst>
                    <a:ext uri="{A12FA001-AC4F-418D-AE19-62706E023703}">
                      <ahyp:hlinkClr val="tx"/>
                    </a:ext>
                  </a:extLst>
                </a:hlinkClick>
              </a:rPr>
              <a:t> </a:t>
            </a:r>
            <a:r>
              <a:rPr b="0" i="0" lang="en-US" sz="2200" u="sng" cap="none" strike="noStrike">
                <a:solidFill>
                  <a:srgbClr val="358E9F"/>
                </a:solidFill>
                <a:latin typeface="Calibri"/>
                <a:ea typeface="Calibri"/>
                <a:cs typeface="Calibri"/>
                <a:sym typeface="Calibri"/>
                <a:hlinkClick r:id="rId5">
                  <a:extLst>
                    <a:ext uri="{A12FA001-AC4F-418D-AE19-62706E023703}">
                      <ahyp:hlinkClr val="tx"/>
                    </a:ext>
                  </a:extLst>
                </a:hlinkClick>
              </a:rPr>
              <a:t>https://journals.plos.org/plosone/article?id=10.1371/journal.pone.0132382</a:t>
            </a:r>
            <a:endParaRPr b="0" i="0" sz="2200" u="none" cap="none" strike="noStrike">
              <a:solidFill>
                <a:srgbClr val="3F3F3F"/>
              </a:solidFill>
              <a:latin typeface="Calibri"/>
              <a:ea typeface="Calibri"/>
              <a:cs typeface="Calibri"/>
              <a:sym typeface="Calibri"/>
            </a:endParaRPr>
          </a:p>
        </p:txBody>
      </p:sp>
      <p:sp>
        <p:nvSpPr>
          <p:cNvPr id="770" name="Google Shape;770;g35c961f5f4b_0_382"/>
          <p:cNvSpPr txBox="1"/>
          <p:nvPr>
            <p:ph idx="4294967295" type="title"/>
          </p:nvPr>
        </p:nvSpPr>
        <p:spPr>
          <a:xfrm>
            <a:off x="1097275" y="638404"/>
            <a:ext cx="10058400" cy="938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111111"/>
              <a:buNone/>
            </a:pPr>
            <a:r>
              <a:rPr lang="en-US"/>
              <a:t>Analytic flexibility</a:t>
            </a:r>
            <a:endParaRPr/>
          </a:p>
          <a:p>
            <a:pPr indent="0" lvl="0" marL="0" rtl="0" algn="l">
              <a:lnSpc>
                <a:spcPct val="90000"/>
              </a:lnSpc>
              <a:spcBef>
                <a:spcPts val="0"/>
              </a:spcBef>
              <a:spcAft>
                <a:spcPts val="0"/>
              </a:spcAft>
              <a:buSzPct val="111111"/>
              <a:buNone/>
            </a:pPr>
            <a:r>
              <a:rPr lang="en-US"/>
              <a:t>can mislead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35c961f5f4b_0_14"/>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Public:</a:t>
            </a:r>
            <a:r>
              <a:rPr lang="en-US"/>
              <a:t> Sharing is essential</a:t>
            </a:r>
            <a:endParaRPr/>
          </a:p>
        </p:txBody>
      </p:sp>
      <p:sp>
        <p:nvSpPr>
          <p:cNvPr id="777" name="Google Shape;777;g35c961f5f4b_0_14"/>
          <p:cNvSpPr txBox="1"/>
          <p:nvPr/>
        </p:nvSpPr>
        <p:spPr>
          <a:xfrm>
            <a:off x="1097275" y="2122100"/>
            <a:ext cx="7453200" cy="390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Contribute to knowledge commons</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Support future evidence synthesis</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Advertise your work</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Transparency of signal of credibility</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Threat of scrutiny forces rigour</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Learning organisations - requires bravery!</a:t>
            </a:r>
            <a:endParaRPr b="0" i="0" sz="2200" u="none" cap="none" strike="noStrike">
              <a:solidFill>
                <a:srgbClr val="3F3F3F"/>
              </a:solidFill>
              <a:latin typeface="Calibri"/>
              <a:ea typeface="Calibri"/>
              <a:cs typeface="Calibri"/>
              <a:sym typeface="Calibri"/>
            </a:endParaRPr>
          </a:p>
        </p:txBody>
      </p:sp>
      <p:pic>
        <p:nvPicPr>
          <p:cNvPr id="778" name="Google Shape;778;g35c961f5f4b_0_14"/>
          <p:cNvPicPr preferRelativeResize="0"/>
          <p:nvPr/>
        </p:nvPicPr>
        <p:blipFill rotWithShape="1">
          <a:blip r:embed="rId3">
            <a:alphaModFix/>
          </a:blip>
          <a:srcRect b="0" l="0" r="0" t="0"/>
          <a:stretch/>
        </p:blipFill>
        <p:spPr>
          <a:xfrm>
            <a:off x="7034400" y="2236175"/>
            <a:ext cx="2778300" cy="2778300"/>
          </a:xfrm>
          <a:prstGeom prst="rect">
            <a:avLst/>
          </a:prstGeom>
          <a:noFill/>
          <a:ln>
            <a:noFill/>
          </a:ln>
        </p:spPr>
      </p:pic>
      <p:sp>
        <p:nvSpPr>
          <p:cNvPr id="779" name="Google Shape;779;g35c961f5f4b_0_14"/>
          <p:cNvSpPr txBox="1"/>
          <p:nvPr/>
        </p:nvSpPr>
        <p:spPr>
          <a:xfrm>
            <a:off x="6984900" y="5115650"/>
            <a:ext cx="33252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9D9D9"/>
                </a:solidFill>
                <a:latin typeface="Arial"/>
                <a:ea typeface="Arial"/>
                <a:cs typeface="Arial"/>
                <a:sym typeface="Arial"/>
              </a:rPr>
              <a:t>Image: Puzzle Pieces, CC-BY by M Ryan, US</a:t>
            </a:r>
            <a:endParaRPr b="0" i="0" sz="1200" u="none" cap="none" strike="noStrike">
              <a:solidFill>
                <a:srgbClr val="D9D9D9"/>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35c961f5f4b_0_26"/>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When to experiment</a:t>
            </a:r>
            <a:endParaRPr/>
          </a:p>
        </p:txBody>
      </p:sp>
      <p:sp>
        <p:nvSpPr>
          <p:cNvPr id="786" name="Google Shape;786;g35c961f5f4b_0_26"/>
          <p:cNvSpPr txBox="1"/>
          <p:nvPr/>
        </p:nvSpPr>
        <p:spPr>
          <a:xfrm>
            <a:off x="1097275" y="2316200"/>
            <a:ext cx="5941800" cy="317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rgbClr val="3F3F3F"/>
                </a:solidFill>
                <a:latin typeface="Calibri"/>
                <a:ea typeface="Calibri"/>
                <a:cs typeface="Calibri"/>
                <a:sym typeface="Calibri"/>
              </a:rPr>
              <a:t>Show values</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Build learning capacity: how to explore?</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Resolve uncertainty : how to exploit?</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rgbClr val="3F3F3F"/>
                </a:solidFill>
                <a:latin typeface="Calibri"/>
                <a:ea typeface="Calibri"/>
                <a:cs typeface="Calibri"/>
                <a:sym typeface="Calibri"/>
              </a:rPr>
              <a:t>Propagandise change</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p:txBody>
      </p:sp>
      <p:pic>
        <p:nvPicPr>
          <p:cNvPr id="787" name="Google Shape;787;g35c961f5f4b_0_26"/>
          <p:cNvPicPr preferRelativeResize="0"/>
          <p:nvPr/>
        </p:nvPicPr>
        <p:blipFill rotWithShape="1">
          <a:blip r:embed="rId3">
            <a:alphaModFix/>
          </a:blip>
          <a:srcRect b="0" l="0" r="0" t="0"/>
          <a:stretch/>
        </p:blipFill>
        <p:spPr>
          <a:xfrm>
            <a:off x="7721625" y="1823725"/>
            <a:ext cx="3099774" cy="42407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35c961f5f4b_0_20"/>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41666"/>
              <a:buNone/>
            </a:pPr>
            <a:r>
              <a:rPr lang="en-US"/>
              <a:t>Why AI specifically requires experiments</a:t>
            </a:r>
            <a:endParaRPr/>
          </a:p>
        </p:txBody>
      </p:sp>
      <p:sp>
        <p:nvSpPr>
          <p:cNvPr id="794" name="Google Shape;794;g35c961f5f4b_0_20"/>
          <p:cNvSpPr txBox="1"/>
          <p:nvPr/>
        </p:nvSpPr>
        <p:spPr>
          <a:xfrm>
            <a:off x="1097275" y="2101275"/>
            <a:ext cx="6787200" cy="344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AI is novel &amp; changing -  our intuitions are poorly calibrated</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Specific areas of uncertainty</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 </a:t>
            </a:r>
            <a:r>
              <a:rPr b="0" i="0" lang="en-US" sz="2000" u="none" cap="none" strike="noStrike">
                <a:solidFill>
                  <a:srgbClr val="3F3F3F"/>
                </a:solidFill>
                <a:latin typeface="Calibri"/>
                <a:ea typeface="Calibri"/>
                <a:cs typeface="Calibri"/>
                <a:sym typeface="Calibri"/>
              </a:rPr>
              <a:t>Fluency</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3F3F3F"/>
                </a:solidFill>
                <a:latin typeface="Calibri"/>
                <a:ea typeface="Calibri"/>
                <a:cs typeface="Calibri"/>
                <a:sym typeface="Calibri"/>
              </a:rPr>
              <a:t>- Stochasticity</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3F3F3F"/>
                </a:solidFill>
                <a:latin typeface="Calibri"/>
                <a:ea typeface="Calibri"/>
                <a:cs typeface="Calibri"/>
                <a:sym typeface="Calibri"/>
              </a:rPr>
              <a:t>- Hallucinations</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3F3F3F"/>
                </a:solidFill>
                <a:latin typeface="Calibri"/>
                <a:ea typeface="Calibri"/>
                <a:cs typeface="Calibri"/>
                <a:sym typeface="Calibri"/>
              </a:rPr>
              <a:t>- Inscrutability</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3F3F3F"/>
                </a:solidFill>
                <a:latin typeface="Calibri"/>
                <a:ea typeface="Calibri"/>
                <a:cs typeface="Calibri"/>
                <a:sym typeface="Calibri"/>
              </a:rPr>
              <a:t>- Bias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sp>
        <p:nvSpPr>
          <p:cNvPr id="795" name="Google Shape;795;g35c961f5f4b_0_20"/>
          <p:cNvSpPr/>
          <p:nvPr/>
        </p:nvSpPr>
        <p:spPr>
          <a:xfrm>
            <a:off x="7440300" y="2458550"/>
            <a:ext cx="2057400" cy="2225700"/>
          </a:xfrm>
          <a:prstGeom prst="cube">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3a1466748c9_0_399"/>
          <p:cNvPicPr preferRelativeResize="0"/>
          <p:nvPr/>
        </p:nvPicPr>
        <p:blipFill rotWithShape="1">
          <a:blip r:embed="rId3">
            <a:alphaModFix/>
          </a:blip>
          <a:srcRect b="0" l="0" r="0" t="0"/>
          <a:stretch/>
        </p:blipFill>
        <p:spPr>
          <a:xfrm>
            <a:off x="289413" y="1187300"/>
            <a:ext cx="4686300" cy="895350"/>
          </a:xfrm>
          <a:prstGeom prst="rect">
            <a:avLst/>
          </a:prstGeom>
          <a:noFill/>
          <a:ln>
            <a:noFill/>
          </a:ln>
        </p:spPr>
      </p:pic>
      <p:sp>
        <p:nvSpPr>
          <p:cNvPr id="289" name="Google Shape;289;g3a1466748c9_0_399"/>
          <p:cNvSpPr txBox="1"/>
          <p:nvPr>
            <p:ph type="title"/>
          </p:nvPr>
        </p:nvSpPr>
        <p:spPr>
          <a:xfrm>
            <a:off x="0" y="0"/>
            <a:ext cx="12192000" cy="852900"/>
          </a:xfrm>
          <a:prstGeom prst="rect">
            <a:avLst/>
          </a:prstGeom>
          <a:solidFill>
            <a:srgbClr val="FFFFFF"/>
          </a:solidFill>
          <a:ln>
            <a:noFill/>
          </a:ln>
        </p:spPr>
        <p:txBody>
          <a:bodyPr anchorCtr="0" anchor="ctr" bIns="63500" lIns="63500" spcFirstLastPara="1" rIns="63500" wrap="square" tIns="63500">
            <a:noAutofit/>
          </a:bodyPr>
          <a:lstStyle/>
          <a:p>
            <a:pPr indent="0" lvl="0" marL="0" marR="0" rtl="0" algn="ctr">
              <a:lnSpc>
                <a:spcPct val="100000"/>
              </a:lnSpc>
              <a:spcBef>
                <a:spcPts val="0"/>
              </a:spcBef>
              <a:spcAft>
                <a:spcPts val="0"/>
              </a:spcAft>
              <a:buClr>
                <a:srgbClr val="011993"/>
              </a:buClr>
              <a:buSzPts val="2700"/>
              <a:buFont typeface="Calibri"/>
              <a:buNone/>
            </a:pPr>
            <a:r>
              <a:rPr b="1" lang="en-US" sz="2700">
                <a:latin typeface="Proxima Nova"/>
                <a:ea typeface="Proxima Nova"/>
                <a:cs typeface="Proxima Nova"/>
                <a:sym typeface="Proxima Nova"/>
              </a:rPr>
              <a:t>RoRI Outputs</a:t>
            </a:r>
            <a:endParaRPr b="1">
              <a:latin typeface="Proxima Nova"/>
              <a:ea typeface="Proxima Nova"/>
              <a:cs typeface="Proxima Nova"/>
              <a:sym typeface="Proxima Nova"/>
            </a:endParaRPr>
          </a:p>
        </p:txBody>
      </p:sp>
      <p:sp>
        <p:nvSpPr>
          <p:cNvPr id="290" name="Google Shape;290;g3a1466748c9_0_399"/>
          <p:cNvSpPr txBox="1"/>
          <p:nvPr>
            <p:ph idx="12" type="sldNum"/>
          </p:nvPr>
        </p:nvSpPr>
        <p:spPr>
          <a:xfrm>
            <a:off x="11891266" y="6540500"/>
            <a:ext cx="141900" cy="266700"/>
          </a:xfrm>
          <a:prstGeom prst="rect">
            <a:avLst/>
          </a:prstGeom>
          <a:noFill/>
          <a:ln>
            <a:noFill/>
          </a:ln>
        </p:spPr>
        <p:txBody>
          <a:bodyPr anchorCtr="0" anchor="t" bIns="25400" lIns="25400" spcFirstLastPara="1" rIns="25400" wrap="square" tIns="25400">
            <a:spAutoFit/>
          </a:bodyPr>
          <a:lstStyle/>
          <a:p>
            <a:pPr indent="0" lvl="0" marL="0" marR="0" rtl="0" algn="ctr">
              <a:lnSpc>
                <a:spcPct val="100000"/>
              </a:lnSpc>
              <a:spcBef>
                <a:spcPts val="0"/>
              </a:spcBef>
              <a:spcAft>
                <a:spcPts val="0"/>
              </a:spcAft>
              <a:buClr>
                <a:srgbClr val="000000"/>
              </a:buClr>
              <a:buSzPts val="1200"/>
              <a:buFont typeface="Helvetica Neue Light"/>
              <a:buNone/>
            </a:pPr>
            <a:fld id="{00000000-1234-1234-1234-123412341234}" type="slidenum">
              <a:rPr lang="en-US" sz="700">
                <a:latin typeface="Helvetica Neue Light"/>
                <a:ea typeface="Helvetica Neue Light"/>
                <a:cs typeface="Helvetica Neue Light"/>
                <a:sym typeface="Helvetica Neue Light"/>
              </a:rPr>
              <a:t>‹#›</a:t>
            </a:fld>
            <a:endParaRPr sz="700"/>
          </a:p>
        </p:txBody>
      </p:sp>
      <p:sp>
        <p:nvSpPr>
          <p:cNvPr id="291" name="Google Shape;291;g3a1466748c9_0_399"/>
          <p:cNvSpPr/>
          <p:nvPr/>
        </p:nvSpPr>
        <p:spPr>
          <a:xfrm>
            <a:off x="11891266" y="6540500"/>
            <a:ext cx="141900" cy="234900"/>
          </a:xfrm>
          <a:prstGeom prst="rect">
            <a:avLst/>
          </a:prstGeom>
          <a:noFill/>
          <a:ln>
            <a:noFill/>
          </a:ln>
        </p:spPr>
        <p:txBody>
          <a:bodyPr anchorCtr="0" anchor="t"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Helvetica Neue Light"/>
              <a:buNone/>
            </a:pPr>
            <a:fld id="{00000000-1234-1234-1234-123412341234}" type="slidenum">
              <a:rPr b="0" i="0" lang="en-US" sz="1200" u="none" cap="none" strike="noStrike">
                <a:solidFill>
                  <a:srgbClr val="000000"/>
                </a:solidFill>
                <a:latin typeface="Helvetica Neue Light"/>
                <a:ea typeface="Helvetica Neue Light"/>
                <a:cs typeface="Helvetica Neue Light"/>
                <a:sym typeface="Helvetica Neue Light"/>
              </a:rPr>
              <a:t>‹#›</a:t>
            </a:fld>
            <a:endParaRPr b="0" i="0" sz="700" u="none" cap="none" strike="noStrike">
              <a:solidFill>
                <a:srgbClr val="000000"/>
              </a:solidFill>
              <a:latin typeface="Arial"/>
              <a:ea typeface="Arial"/>
              <a:cs typeface="Arial"/>
              <a:sym typeface="Arial"/>
            </a:endParaRPr>
          </a:p>
        </p:txBody>
      </p:sp>
      <p:pic>
        <p:nvPicPr>
          <p:cNvPr id="292" name="Google Shape;292;g3a1466748c9_0_399"/>
          <p:cNvPicPr preferRelativeResize="0"/>
          <p:nvPr/>
        </p:nvPicPr>
        <p:blipFill rotWithShape="1">
          <a:blip r:embed="rId4">
            <a:alphaModFix/>
          </a:blip>
          <a:srcRect b="0" l="0" r="0" t="0"/>
          <a:stretch/>
        </p:blipFill>
        <p:spPr>
          <a:xfrm>
            <a:off x="289413" y="160239"/>
            <a:ext cx="1395896" cy="956213"/>
          </a:xfrm>
          <a:prstGeom prst="rect">
            <a:avLst/>
          </a:prstGeom>
          <a:noFill/>
          <a:ln>
            <a:noFill/>
          </a:ln>
        </p:spPr>
      </p:pic>
      <p:pic>
        <p:nvPicPr>
          <p:cNvPr id="293" name="Google Shape;293;g3a1466748c9_0_399"/>
          <p:cNvPicPr preferRelativeResize="0"/>
          <p:nvPr/>
        </p:nvPicPr>
        <p:blipFill rotWithShape="1">
          <a:blip r:embed="rId5">
            <a:alphaModFix/>
          </a:blip>
          <a:srcRect b="0" l="0" r="0" t="0"/>
          <a:stretch/>
        </p:blipFill>
        <p:spPr>
          <a:xfrm>
            <a:off x="289413" y="2153499"/>
            <a:ext cx="7484431" cy="4622952"/>
          </a:xfrm>
          <a:prstGeom prst="rect">
            <a:avLst/>
          </a:prstGeom>
          <a:noFill/>
          <a:ln>
            <a:noFill/>
          </a:ln>
        </p:spPr>
      </p:pic>
      <p:sp>
        <p:nvSpPr>
          <p:cNvPr id="294" name="Google Shape;294;g3a1466748c9_0_399"/>
          <p:cNvSpPr txBox="1"/>
          <p:nvPr/>
        </p:nvSpPr>
        <p:spPr>
          <a:xfrm>
            <a:off x="8013863" y="3648888"/>
            <a:ext cx="3497700" cy="1408500"/>
          </a:xfrm>
          <a:prstGeom prst="rect">
            <a:avLst/>
          </a:prstGeom>
          <a:solidFill>
            <a:schemeClr val="lt1"/>
          </a:solidFill>
          <a:ln cap="flat" cmpd="sng" w="9525">
            <a:solidFill>
              <a:srgbClr val="CC0000"/>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“the Atlas </a:t>
            </a:r>
            <a:r>
              <a:rPr b="1" i="0" lang="en-US" sz="1400" u="none" cap="none" strike="noStrike">
                <a:solidFill>
                  <a:srgbClr val="000000"/>
                </a:solidFill>
                <a:latin typeface="Helvetica Neue"/>
                <a:ea typeface="Helvetica Neue"/>
                <a:cs typeface="Helvetica Neue"/>
                <a:sym typeface="Helvetica Neue"/>
              </a:rPr>
              <a:t>enables users to explore</a:t>
            </a:r>
            <a:r>
              <a:rPr b="0" i="0" lang="en-US" sz="1400" u="none" cap="none" strike="noStrike">
                <a:solidFill>
                  <a:srgbClr val="000000"/>
                </a:solidFill>
                <a:latin typeface="Helvetica Neue"/>
                <a:ea typeface="Helvetica Neue"/>
                <a:cs typeface="Helvetica Neue"/>
                <a:sym typeface="Helvetica Neue"/>
              </a:rPr>
              <a:t> global trends, </a:t>
            </a:r>
            <a:r>
              <a:rPr b="1" i="0" lang="en-US" sz="1400" u="none" cap="none" strike="noStrike">
                <a:solidFill>
                  <a:srgbClr val="000000"/>
                </a:solidFill>
                <a:latin typeface="Helvetica Neue"/>
                <a:ea typeface="Helvetica Neue"/>
                <a:cs typeface="Helvetica Neue"/>
                <a:sym typeface="Helvetica Neue"/>
              </a:rPr>
              <a:t>learn</a:t>
            </a:r>
            <a:r>
              <a:rPr b="0" i="0" lang="en-US" sz="1400" u="none" cap="none" strike="noStrike">
                <a:solidFill>
                  <a:srgbClr val="000000"/>
                </a:solidFill>
                <a:latin typeface="Helvetica Neue"/>
                <a:ea typeface="Helvetica Neue"/>
                <a:cs typeface="Helvetica Neue"/>
                <a:sym typeface="Helvetica Neue"/>
              </a:rPr>
              <a:t> what others are doing, </a:t>
            </a:r>
            <a:r>
              <a:rPr b="1" i="0" lang="en-US" sz="1400" u="none" cap="none" strike="noStrike">
                <a:solidFill>
                  <a:srgbClr val="000000"/>
                </a:solidFill>
                <a:latin typeface="Helvetica Neue"/>
                <a:ea typeface="Helvetica Neue"/>
                <a:cs typeface="Helvetica Neue"/>
                <a:sym typeface="Helvetica Neue"/>
              </a:rPr>
              <a:t>compare</a:t>
            </a:r>
            <a:r>
              <a:rPr b="0" i="0" lang="en-US" sz="1400" u="none" cap="none" strike="noStrike">
                <a:solidFill>
                  <a:srgbClr val="000000"/>
                </a:solidFill>
                <a:latin typeface="Helvetica Neue"/>
                <a:ea typeface="Helvetica Neue"/>
                <a:cs typeface="Helvetica Neue"/>
                <a:sym typeface="Helvetica Neue"/>
              </a:rPr>
              <a:t> approaches, and </a:t>
            </a:r>
            <a:r>
              <a:rPr b="1" i="0" lang="en-US" sz="1400" u="none" cap="none" strike="noStrike">
                <a:solidFill>
                  <a:srgbClr val="000000"/>
                </a:solidFill>
                <a:latin typeface="Helvetica Neue"/>
                <a:ea typeface="Helvetica Neue"/>
                <a:cs typeface="Helvetica Neue"/>
                <a:sym typeface="Helvetica Neue"/>
              </a:rPr>
              <a:t>analyse</a:t>
            </a:r>
            <a:r>
              <a:rPr b="0" i="0" lang="en-US" sz="1400" u="none" cap="none" strike="noStrike">
                <a:solidFill>
                  <a:srgbClr val="000000"/>
                </a:solidFill>
                <a:latin typeface="Helvetica Neue"/>
                <a:ea typeface="Helvetica Neue"/>
                <a:cs typeface="Helvetica Neue"/>
                <a:sym typeface="Helvetica Neue"/>
              </a:rPr>
              <a:t> the design and evolution of research assessment systems across different contexts.”</a:t>
            </a:r>
            <a:endParaRPr b="0" i="0" sz="1400" u="none" cap="none" strike="noStrike">
              <a:solidFill>
                <a:srgbClr val="000000"/>
              </a:solidFill>
              <a:latin typeface="Helvetica Neue"/>
              <a:ea typeface="Helvetica Neue"/>
              <a:cs typeface="Helvetica Neue"/>
              <a:sym typeface="Helvetica Neue"/>
            </a:endParaRPr>
          </a:p>
        </p:txBody>
      </p:sp>
      <p:sp>
        <p:nvSpPr>
          <p:cNvPr id="295" name="Google Shape;295;g3a1466748c9_0_399"/>
          <p:cNvSpPr/>
          <p:nvPr/>
        </p:nvSpPr>
        <p:spPr>
          <a:xfrm>
            <a:off x="5457413" y="5197138"/>
            <a:ext cx="2022000" cy="522300"/>
          </a:xfrm>
          <a:prstGeom prst="rect">
            <a:avLst/>
          </a:prstGeom>
          <a:noFill/>
          <a:ln cap="flat" cmpd="sng" w="9525">
            <a:solidFill>
              <a:srgbClr val="CC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cxnSp>
        <p:nvCxnSpPr>
          <p:cNvPr id="296" name="Google Shape;296;g3a1466748c9_0_399"/>
          <p:cNvCxnSpPr>
            <a:stCxn id="295" idx="3"/>
            <a:endCxn id="294" idx="1"/>
          </p:cNvCxnSpPr>
          <p:nvPr/>
        </p:nvCxnSpPr>
        <p:spPr>
          <a:xfrm flipH="1" rot="10800000">
            <a:off x="7479413" y="4353088"/>
            <a:ext cx="534600" cy="1105200"/>
          </a:xfrm>
          <a:prstGeom prst="bentConnector3">
            <a:avLst>
              <a:gd fmla="val 50000" name="adj1"/>
            </a:avLst>
          </a:prstGeom>
          <a:noFill/>
          <a:ln cap="flat" cmpd="sng" w="9525">
            <a:solidFill>
              <a:srgbClr val="CC0000"/>
            </a:solidFill>
            <a:prstDash val="solid"/>
            <a:round/>
            <a:headEnd len="sm" w="sm" type="none"/>
            <a:tailEnd len="sm" w="sm" type="none"/>
          </a:ln>
        </p:spPr>
      </p:cxnSp>
      <p:sp>
        <p:nvSpPr>
          <p:cNvPr id="297" name="Google Shape;297;g3a1466748c9_0_399"/>
          <p:cNvSpPr txBox="1"/>
          <p:nvPr/>
        </p:nvSpPr>
        <p:spPr>
          <a:xfrm>
            <a:off x="3758375" y="5996300"/>
            <a:ext cx="4498500" cy="779100"/>
          </a:xfrm>
          <a:prstGeom prst="rect">
            <a:avLst/>
          </a:prstGeom>
          <a:solidFill>
            <a:schemeClr val="lt1"/>
          </a:solidFill>
          <a:ln cap="flat" cmpd="sng" w="9525">
            <a:solidFill>
              <a:srgbClr val="CC0000"/>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“the FDP </a:t>
            </a:r>
            <a:r>
              <a:rPr b="1" i="0" lang="en-US" sz="1400" u="none" cap="none" strike="noStrike">
                <a:solidFill>
                  <a:srgbClr val="000000"/>
                </a:solidFill>
                <a:latin typeface="Helvetica Neue"/>
                <a:ea typeface="Helvetica Neue"/>
                <a:cs typeface="Helvetica Neue"/>
                <a:sym typeface="Helvetica Neue"/>
              </a:rPr>
              <a:t>enables completely new types of analysis</a:t>
            </a:r>
            <a:r>
              <a:rPr b="0" i="0" lang="en-US" sz="1400" u="none" cap="none" strike="noStrike">
                <a:solidFill>
                  <a:srgbClr val="000000"/>
                </a:solidFill>
                <a:latin typeface="Helvetica Neue"/>
                <a:ea typeface="Helvetica Neue"/>
                <a:cs typeface="Helvetica Neue"/>
                <a:sym typeface="Helvetica Neue"/>
              </a:rPr>
              <a:t> and insight into funding design, assessment criteria, selection processes and decision-making.”</a:t>
            </a:r>
            <a:endParaRPr b="0" i="0" sz="1400" u="none" cap="none" strike="noStrike">
              <a:solidFill>
                <a:srgbClr val="000000"/>
              </a:solidFill>
              <a:latin typeface="Helvetica Neue"/>
              <a:ea typeface="Helvetica Neue"/>
              <a:cs typeface="Helvetica Neue"/>
              <a:sym typeface="Helvetica Neue"/>
            </a:endParaRPr>
          </a:p>
        </p:txBody>
      </p:sp>
      <p:sp>
        <p:nvSpPr>
          <p:cNvPr id="298" name="Google Shape;298;g3a1466748c9_0_399"/>
          <p:cNvSpPr/>
          <p:nvPr/>
        </p:nvSpPr>
        <p:spPr>
          <a:xfrm>
            <a:off x="1435625" y="4544688"/>
            <a:ext cx="2022000" cy="337500"/>
          </a:xfrm>
          <a:prstGeom prst="rect">
            <a:avLst/>
          </a:prstGeom>
          <a:noFill/>
          <a:ln cap="flat" cmpd="sng" w="9525">
            <a:solidFill>
              <a:srgbClr val="CC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cxnSp>
        <p:nvCxnSpPr>
          <p:cNvPr id="299" name="Google Shape;299;g3a1466748c9_0_399"/>
          <p:cNvCxnSpPr>
            <a:stCxn id="298" idx="3"/>
            <a:endCxn id="297" idx="1"/>
          </p:cNvCxnSpPr>
          <p:nvPr/>
        </p:nvCxnSpPr>
        <p:spPr>
          <a:xfrm>
            <a:off x="3457625" y="4713438"/>
            <a:ext cx="300900" cy="1672500"/>
          </a:xfrm>
          <a:prstGeom prst="bentConnector3">
            <a:avLst>
              <a:gd fmla="val 50000" name="adj1"/>
            </a:avLst>
          </a:prstGeom>
          <a:noFill/>
          <a:ln cap="flat" cmpd="sng" w="9525">
            <a:solidFill>
              <a:srgbClr val="CC0000"/>
            </a:solidFill>
            <a:prstDash val="solid"/>
            <a:round/>
            <a:headEnd len="sm" w="sm" type="none"/>
            <a:tailEnd len="sm" w="sm" type="none"/>
          </a:ln>
        </p:spPr>
      </p:cxn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35c961f5f4b_0_38"/>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“The Art of the Possible”</a:t>
            </a:r>
            <a:endParaRPr/>
          </a:p>
        </p:txBody>
      </p:sp>
      <p:sp>
        <p:nvSpPr>
          <p:cNvPr id="802" name="Google Shape;802;g35c961f5f4b_0_38"/>
          <p:cNvSpPr/>
          <p:nvPr/>
        </p:nvSpPr>
        <p:spPr>
          <a:xfrm>
            <a:off x="5122550" y="1946875"/>
            <a:ext cx="5562000" cy="4053300"/>
          </a:xfrm>
          <a:prstGeom prst="ellipse">
            <a:avLst/>
          </a:prstGeom>
          <a:solidFill>
            <a:srgbClr val="FF0000">
              <a:alpha val="51764"/>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Feasible</a:t>
            </a:r>
            <a:endParaRPr b="0" i="0" sz="2400" u="none" cap="none" strike="noStrike">
              <a:solidFill>
                <a:srgbClr val="000000"/>
              </a:solidFill>
              <a:latin typeface="Calibri"/>
              <a:ea typeface="Calibri"/>
              <a:cs typeface="Calibri"/>
              <a:sym typeface="Calibri"/>
            </a:endParaRPr>
          </a:p>
        </p:txBody>
      </p:sp>
      <p:sp>
        <p:nvSpPr>
          <p:cNvPr id="803" name="Google Shape;803;g35c961f5f4b_0_38"/>
          <p:cNvSpPr/>
          <p:nvPr/>
        </p:nvSpPr>
        <p:spPr>
          <a:xfrm>
            <a:off x="1173725" y="1946875"/>
            <a:ext cx="5562000" cy="4053300"/>
          </a:xfrm>
          <a:prstGeom prst="ellipse">
            <a:avLst/>
          </a:prstGeom>
          <a:solidFill>
            <a:srgbClr val="E8E2E6">
              <a:alpha val="49803"/>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Interesting</a:t>
            </a:r>
            <a:endParaRPr b="0" i="0" sz="2400" u="none" cap="none" strike="noStrike">
              <a:solidFill>
                <a:srgbClr val="000000"/>
              </a:solidFill>
              <a:latin typeface="Calibri"/>
              <a:ea typeface="Calibri"/>
              <a:cs typeface="Calibri"/>
              <a:sym typeface="Calibri"/>
            </a:endParaRPr>
          </a:p>
        </p:txBody>
      </p:sp>
      <p:sp>
        <p:nvSpPr>
          <p:cNvPr id="804" name="Google Shape;804;g35c961f5f4b_0_38"/>
          <p:cNvSpPr txBox="1"/>
          <p:nvPr/>
        </p:nvSpPr>
        <p:spPr>
          <a:xfrm>
            <a:off x="5553375" y="3446825"/>
            <a:ext cx="798000" cy="8619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3F3F3F"/>
                </a:solidFill>
                <a:latin typeface="Consolas"/>
                <a:ea typeface="Consolas"/>
                <a:cs typeface="Consolas"/>
                <a:sym typeface="Consolas"/>
              </a:rPr>
              <a:t>!</a:t>
            </a:r>
            <a:endParaRPr b="0" i="0" sz="4400" u="none" cap="none" strike="noStrike">
              <a:solidFill>
                <a:srgbClr val="3F3F3F"/>
              </a:solidFill>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35c961f5f4b_0_276"/>
          <p:cNvSpPr txBox="1"/>
          <p:nvPr>
            <p:ph type="title"/>
          </p:nvPr>
        </p:nvSpPr>
        <p:spPr>
          <a:xfrm>
            <a:off x="1527350" y="670325"/>
            <a:ext cx="9148500" cy="938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1800"/>
              <a:buNone/>
            </a:pPr>
            <a:r>
              <a:rPr lang="en-US"/>
              <a:t>Good outcome measures</a:t>
            </a:r>
            <a:endParaRPr/>
          </a:p>
        </p:txBody>
      </p:sp>
      <p:sp>
        <p:nvSpPr>
          <p:cNvPr id="811" name="Google Shape;811;g35c961f5f4b_0_276"/>
          <p:cNvSpPr txBox="1"/>
          <p:nvPr/>
        </p:nvSpPr>
        <p:spPr>
          <a:xfrm>
            <a:off x="1164950" y="5840675"/>
            <a:ext cx="10420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A part of the fresco “Triumph of Galatea,” created by Raphael around 1512 for the Villa Farnesina in Rome.</a:t>
            </a:r>
            <a:r>
              <a:rPr b="0" i="0" lang="en-US" sz="11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 </a:t>
            </a:r>
            <a:r>
              <a:rPr b="0" i="0" lang="en-US" sz="1100" u="sng" cap="none" strike="noStrike">
                <a:solidFill>
                  <a:schemeClr val="hlink"/>
                </a:solidFill>
                <a:latin typeface="Arial"/>
                <a:ea typeface="Arial"/>
                <a:cs typeface="Arial"/>
                <a:sym typeface="Arial"/>
                <a:hlinkClick r:id="rId4"/>
              </a:rPr>
              <a:t>Art Images via Getty Images</a:t>
            </a:r>
            <a:endParaRPr b="0" i="0" sz="1400" u="none" cap="none" strike="noStrike">
              <a:solidFill>
                <a:srgbClr val="000000"/>
              </a:solidFill>
              <a:latin typeface="Arial"/>
              <a:ea typeface="Arial"/>
              <a:cs typeface="Arial"/>
              <a:sym typeface="Arial"/>
            </a:endParaRPr>
          </a:p>
        </p:txBody>
      </p:sp>
      <p:pic>
        <p:nvPicPr>
          <p:cNvPr id="812" name="Google Shape;812;g35c961f5f4b_0_276"/>
          <p:cNvPicPr preferRelativeResize="0"/>
          <p:nvPr/>
        </p:nvPicPr>
        <p:blipFill rotWithShape="1">
          <a:blip r:embed="rId5">
            <a:alphaModFix/>
          </a:blip>
          <a:srcRect b="0" l="0" r="0" t="0"/>
          <a:stretch/>
        </p:blipFill>
        <p:spPr>
          <a:xfrm>
            <a:off x="3426638" y="1808704"/>
            <a:ext cx="5399673" cy="395937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35d963a2c17_0_0"/>
          <p:cNvSpPr txBox="1"/>
          <p:nvPr/>
        </p:nvSpPr>
        <p:spPr>
          <a:xfrm>
            <a:off x="2366511" y="2086067"/>
            <a:ext cx="17541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entury Gothic"/>
                <a:ea typeface="Century Gothic"/>
                <a:cs typeface="Century Gothic"/>
                <a:sym typeface="Century Gothic"/>
              </a:rPr>
              <a:t>IDEA</a:t>
            </a:r>
            <a:endParaRPr b="1" i="0" sz="4000" u="none" cap="none" strike="noStrike">
              <a:solidFill>
                <a:schemeClr val="dk1"/>
              </a:solidFill>
              <a:latin typeface="Century Gothic"/>
              <a:ea typeface="Century Gothic"/>
              <a:cs typeface="Century Gothic"/>
              <a:sym typeface="Century Gothic"/>
            </a:endParaRPr>
          </a:p>
        </p:txBody>
      </p:sp>
      <p:cxnSp>
        <p:nvCxnSpPr>
          <p:cNvPr id="819" name="Google Shape;819;g35d963a2c17_0_0"/>
          <p:cNvCxnSpPr/>
          <p:nvPr/>
        </p:nvCxnSpPr>
        <p:spPr>
          <a:xfrm>
            <a:off x="4382734" y="2446107"/>
            <a:ext cx="1440300" cy="0"/>
          </a:xfrm>
          <a:prstGeom prst="straightConnector1">
            <a:avLst/>
          </a:prstGeom>
          <a:noFill/>
          <a:ln cap="flat" cmpd="sng" w="57150">
            <a:solidFill>
              <a:srgbClr val="2686CB"/>
            </a:solidFill>
            <a:prstDash val="solid"/>
            <a:round/>
            <a:headEnd len="sm" w="sm" type="none"/>
            <a:tailEnd len="med" w="med" type="triangle"/>
          </a:ln>
        </p:spPr>
      </p:cxnSp>
      <p:sp>
        <p:nvSpPr>
          <p:cNvPr id="820" name="Google Shape;820;g35d963a2c17_0_0"/>
          <p:cNvSpPr txBox="1"/>
          <p:nvPr/>
        </p:nvSpPr>
        <p:spPr>
          <a:xfrm>
            <a:off x="6182935" y="2086067"/>
            <a:ext cx="30597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entury Gothic"/>
                <a:ea typeface="Century Gothic"/>
                <a:cs typeface="Century Gothic"/>
                <a:sym typeface="Century Gothic"/>
              </a:rPr>
              <a:t>SOLUTION</a:t>
            </a:r>
            <a:endParaRPr b="1" i="0" sz="4000" u="none" cap="none" strike="noStrike">
              <a:solidFill>
                <a:schemeClr val="dk1"/>
              </a:solidFill>
              <a:latin typeface="Century Gothic"/>
              <a:ea typeface="Century Gothic"/>
              <a:cs typeface="Century Gothic"/>
              <a:sym typeface="Century Gothic"/>
            </a:endParaRPr>
          </a:p>
        </p:txBody>
      </p:sp>
      <p:grpSp>
        <p:nvGrpSpPr>
          <p:cNvPr id="821" name="Google Shape;821;g35d963a2c17_0_0"/>
          <p:cNvGrpSpPr/>
          <p:nvPr/>
        </p:nvGrpSpPr>
        <p:grpSpPr>
          <a:xfrm>
            <a:off x="2410303" y="3958267"/>
            <a:ext cx="6876131" cy="708008"/>
            <a:chOff x="2410303" y="3958267"/>
            <a:chExt cx="6876131" cy="708008"/>
          </a:xfrm>
        </p:grpSpPr>
        <p:sp>
          <p:nvSpPr>
            <p:cNvPr id="822" name="Google Shape;822;g35d963a2c17_0_0"/>
            <p:cNvSpPr txBox="1"/>
            <p:nvPr/>
          </p:nvSpPr>
          <p:spPr>
            <a:xfrm>
              <a:off x="2410303" y="3958275"/>
              <a:ext cx="17541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entury Gothic"/>
                  <a:ea typeface="Century Gothic"/>
                  <a:cs typeface="Century Gothic"/>
                  <a:sym typeface="Century Gothic"/>
                </a:rPr>
                <a:t>IDEA</a:t>
              </a:r>
              <a:endParaRPr b="1" i="0" sz="4000" u="none" cap="none" strike="noStrike">
                <a:solidFill>
                  <a:schemeClr val="dk1"/>
                </a:solidFill>
                <a:latin typeface="Century Gothic"/>
                <a:ea typeface="Century Gothic"/>
                <a:cs typeface="Century Gothic"/>
                <a:sym typeface="Century Gothic"/>
              </a:endParaRPr>
            </a:p>
          </p:txBody>
        </p:sp>
        <p:cxnSp>
          <p:nvCxnSpPr>
            <p:cNvPr id="823" name="Google Shape;823;g35d963a2c17_0_0"/>
            <p:cNvCxnSpPr/>
            <p:nvPr/>
          </p:nvCxnSpPr>
          <p:spPr>
            <a:xfrm>
              <a:off x="4426526" y="4318315"/>
              <a:ext cx="1440300" cy="0"/>
            </a:xfrm>
            <a:prstGeom prst="straightConnector1">
              <a:avLst/>
            </a:prstGeom>
            <a:noFill/>
            <a:ln cap="flat" cmpd="sng" w="57150">
              <a:solidFill>
                <a:srgbClr val="2686CB"/>
              </a:solidFill>
              <a:prstDash val="solid"/>
              <a:round/>
              <a:headEnd len="sm" w="sm" type="none"/>
              <a:tailEnd len="med" w="med" type="triangle"/>
            </a:ln>
          </p:spPr>
        </p:cxnSp>
        <p:sp>
          <p:nvSpPr>
            <p:cNvPr id="824" name="Google Shape;824;g35d963a2c17_0_0"/>
            <p:cNvSpPr txBox="1"/>
            <p:nvPr/>
          </p:nvSpPr>
          <p:spPr>
            <a:xfrm>
              <a:off x="6226734" y="3958267"/>
              <a:ext cx="30597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entury Gothic"/>
                  <a:ea typeface="Century Gothic"/>
                  <a:cs typeface="Century Gothic"/>
                  <a:sym typeface="Century Gothic"/>
                </a:rPr>
                <a:t>HYPOTHESIS</a:t>
              </a:r>
              <a:endParaRPr b="1" i="0" sz="4000" u="none" cap="none" strike="noStrike">
                <a:solidFill>
                  <a:schemeClr val="dk1"/>
                </a:solidFill>
                <a:latin typeface="Century Gothic"/>
                <a:ea typeface="Century Gothic"/>
                <a:cs typeface="Century Gothic"/>
                <a:sym typeface="Century Gothic"/>
              </a:endParaRPr>
            </a:p>
          </p:txBody>
        </p:sp>
      </p:grpSp>
      <p:sp>
        <p:nvSpPr>
          <p:cNvPr id="825" name="Google Shape;825;g35d963a2c17_0_0"/>
          <p:cNvSpPr/>
          <p:nvPr/>
        </p:nvSpPr>
        <p:spPr>
          <a:xfrm rot="-741464">
            <a:off x="2424211" y="2273454"/>
            <a:ext cx="6048645" cy="215965"/>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826" name="Google Shape;826;g35d963a2c17_0_0"/>
          <p:cNvSpPr/>
          <p:nvPr/>
        </p:nvSpPr>
        <p:spPr>
          <a:xfrm rot="896226">
            <a:off x="2521561" y="2450142"/>
            <a:ext cx="6048689" cy="2160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5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500"/>
                                        <p:tgtEl>
                                          <p:spTgt spid="8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1" name="Shape 831"/>
        <p:cNvGrpSpPr/>
        <p:nvPr/>
      </p:nvGrpSpPr>
      <p:grpSpPr>
        <a:xfrm>
          <a:off x="0" y="0"/>
          <a:ext cx="0" cy="0"/>
          <a:chOff x="0" y="0"/>
          <a:chExt cx="0" cy="0"/>
        </a:xfrm>
      </p:grpSpPr>
      <p:sp>
        <p:nvSpPr>
          <p:cNvPr id="832" name="Google Shape;832;g36fbf7e70cf_1_0"/>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 note about feasibility vs testing</a:t>
            </a:r>
            <a:endParaRPr/>
          </a:p>
        </p:txBody>
      </p:sp>
      <p:sp>
        <p:nvSpPr>
          <p:cNvPr id="833" name="Google Shape;833;g36fbf7e70cf_1_0"/>
          <p:cNvSpPr txBox="1"/>
          <p:nvPr>
            <p:ph idx="1" type="body"/>
          </p:nvPr>
        </p:nvSpPr>
        <p:spPr>
          <a:xfrm>
            <a:off x="1097277" y="2108200"/>
            <a:ext cx="5142300" cy="3760800"/>
          </a:xfrm>
          <a:prstGeom prst="rect">
            <a:avLst/>
          </a:prstGeom>
          <a:ln cap="flat" cmpd="sng" w="9525">
            <a:solidFill>
              <a:schemeClr val="lt1"/>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1200"/>
              </a:spcBef>
              <a:spcAft>
                <a:spcPts val="0"/>
              </a:spcAft>
              <a:buNone/>
            </a:pPr>
            <a:r>
              <a:rPr lang="en-US" sz="2700"/>
              <a:t>What are criteria for evaluation?</a:t>
            </a:r>
            <a:endParaRPr sz="2700"/>
          </a:p>
          <a:p>
            <a:pPr indent="-387350" lvl="0" marL="457200" rtl="0" algn="l">
              <a:spcBef>
                <a:spcPts val="1200"/>
              </a:spcBef>
              <a:spcAft>
                <a:spcPts val="0"/>
              </a:spcAft>
              <a:buSzPts val="2500"/>
              <a:buChar char="-"/>
            </a:pPr>
            <a:r>
              <a:rPr lang="en-US" sz="2700"/>
              <a:t>The imaginative leap is to ask “what does this capability do to your organisation?”</a:t>
            </a:r>
            <a:endParaRPr sz="2700"/>
          </a:p>
          <a:p>
            <a:pPr indent="0" lvl="0" marL="0" rtl="0" algn="l">
              <a:spcBef>
                <a:spcPts val="1200"/>
              </a:spcBef>
              <a:spcAft>
                <a:spcPts val="0"/>
              </a:spcAft>
              <a:buNone/>
            </a:pPr>
            <a:r>
              <a:t/>
            </a:r>
            <a:endParaRPr sz="2700"/>
          </a:p>
          <a:p>
            <a:pPr indent="0" lvl="0" marL="0" rtl="0" algn="l">
              <a:spcBef>
                <a:spcPts val="1200"/>
              </a:spcBef>
              <a:spcAft>
                <a:spcPts val="0"/>
              </a:spcAft>
              <a:buNone/>
            </a:pPr>
            <a:r>
              <a:rPr lang="en-US" sz="2700"/>
              <a:t>Not, “how do we get it to work”, but “how would we test how well it works”?</a:t>
            </a:r>
            <a:endParaRPr sz="2700"/>
          </a:p>
        </p:txBody>
      </p:sp>
      <p:pic>
        <p:nvPicPr>
          <p:cNvPr id="834" name="Google Shape;834;g36fbf7e70cf_1_0"/>
          <p:cNvPicPr preferRelativeResize="0"/>
          <p:nvPr/>
        </p:nvPicPr>
        <p:blipFill>
          <a:blip r:embed="rId3">
            <a:alphaModFix/>
          </a:blip>
          <a:stretch>
            <a:fillRect/>
          </a:stretch>
        </p:blipFill>
        <p:spPr>
          <a:xfrm>
            <a:off x="6883850" y="2108201"/>
            <a:ext cx="4190150" cy="4190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35d963a2c17_0_12"/>
          <p:cNvSpPr/>
          <p:nvPr/>
        </p:nvSpPr>
        <p:spPr>
          <a:xfrm>
            <a:off x="1775520" y="3193812"/>
            <a:ext cx="9000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900"/>
              <a:buFont typeface="Arial"/>
              <a:buNone/>
            </a:pPr>
            <a:r>
              <a:rPr b="0" i="0" lang="en-US" sz="3900" u="none" cap="none" strike="noStrike">
                <a:solidFill>
                  <a:srgbClr val="FF3300"/>
                </a:solidFill>
                <a:highlight>
                  <a:srgbClr val="FFFFFF"/>
                </a:highlight>
                <a:latin typeface="Century Gothic"/>
                <a:ea typeface="Century Gothic"/>
                <a:cs typeface="Century Gothic"/>
                <a:sym typeface="Century Gothic"/>
              </a:rPr>
              <a:t>If </a:t>
            </a:r>
            <a:r>
              <a:rPr b="0" i="0" lang="en-US" sz="3900" u="none" cap="none" strike="noStrike">
                <a:solidFill>
                  <a:srgbClr val="7F7F7F"/>
                </a:solidFill>
                <a:highlight>
                  <a:srgbClr val="FFFFFF"/>
                </a:highlight>
                <a:latin typeface="Century Gothic"/>
                <a:ea typeface="Century Gothic"/>
                <a:cs typeface="Century Gothic"/>
                <a:sym typeface="Century Gothic"/>
              </a:rPr>
              <a:t>[we do this] </a:t>
            </a:r>
            <a:r>
              <a:rPr b="0" i="0" lang="en-US" sz="3900" u="none" cap="none" strike="noStrike">
                <a:solidFill>
                  <a:srgbClr val="FF3300"/>
                </a:solidFill>
                <a:highlight>
                  <a:srgbClr val="FFFFFF"/>
                </a:highlight>
                <a:latin typeface="Century Gothic"/>
                <a:ea typeface="Century Gothic"/>
                <a:cs typeface="Century Gothic"/>
                <a:sym typeface="Century Gothic"/>
              </a:rPr>
              <a:t>then </a:t>
            </a:r>
            <a:r>
              <a:rPr b="0" i="0" lang="en-US" sz="3900" u="none" cap="none" strike="noStrike">
                <a:solidFill>
                  <a:srgbClr val="7F7F7F"/>
                </a:solidFill>
                <a:highlight>
                  <a:srgbClr val="FFFFFF"/>
                </a:highlight>
                <a:latin typeface="Century Gothic"/>
                <a:ea typeface="Century Gothic"/>
                <a:cs typeface="Century Gothic"/>
                <a:sym typeface="Century Gothic"/>
              </a:rPr>
              <a:t>[this will happen]</a:t>
            </a:r>
            <a:endParaRPr b="0" i="0" sz="3200" u="none" cap="none" strike="noStrike">
              <a:solidFill>
                <a:srgbClr val="7F7F7F"/>
              </a:solidFill>
              <a:latin typeface="Century Gothic"/>
              <a:ea typeface="Century Gothic"/>
              <a:cs typeface="Century Gothic"/>
              <a:sym typeface="Century Gothic"/>
            </a:endParaRPr>
          </a:p>
        </p:txBody>
      </p:sp>
      <p:sp>
        <p:nvSpPr>
          <p:cNvPr id="840" name="Google Shape;840;g35d963a2c17_0_12"/>
          <p:cNvSpPr/>
          <p:nvPr/>
        </p:nvSpPr>
        <p:spPr>
          <a:xfrm>
            <a:off x="2495600" y="2060269"/>
            <a:ext cx="73449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rgbClr val="FF3300"/>
                </a:solidFill>
                <a:latin typeface="Century Gothic"/>
                <a:ea typeface="Century Gothic"/>
                <a:cs typeface="Century Gothic"/>
                <a:sym typeface="Century Gothic"/>
              </a:rPr>
              <a:t>If </a:t>
            </a:r>
            <a:r>
              <a:rPr b="0" i="0" lang="en-US" sz="5500" u="none" cap="none" strike="noStrike">
                <a:solidFill>
                  <a:srgbClr val="7F7F7F"/>
                </a:solidFill>
                <a:latin typeface="Century Gothic"/>
                <a:ea typeface="Century Gothic"/>
                <a:cs typeface="Century Gothic"/>
                <a:sym typeface="Century Gothic"/>
              </a:rPr>
              <a:t>…</a:t>
            </a:r>
            <a:r>
              <a:rPr b="0" i="0" lang="en-US" sz="5500" u="none" cap="none" strike="noStrike">
                <a:solidFill>
                  <a:srgbClr val="FF3300"/>
                </a:solidFill>
                <a:latin typeface="Century Gothic"/>
                <a:ea typeface="Century Gothic"/>
                <a:cs typeface="Century Gothic"/>
                <a:sym typeface="Century Gothic"/>
              </a:rPr>
              <a:t> </a:t>
            </a:r>
            <a:r>
              <a:rPr b="0" i="0" lang="en-US" sz="7200" u="none" cap="none" strike="noStrike">
                <a:solidFill>
                  <a:srgbClr val="FF3300"/>
                </a:solidFill>
                <a:latin typeface="Century Gothic"/>
                <a:ea typeface="Century Gothic"/>
                <a:cs typeface="Century Gothic"/>
                <a:sym typeface="Century Gothic"/>
              </a:rPr>
              <a:t>then</a:t>
            </a:r>
            <a:r>
              <a:rPr b="0" i="0" lang="en-US" sz="4800" u="none" cap="none" strike="noStrike">
                <a:solidFill>
                  <a:srgbClr val="7F7F7F"/>
                </a:solidFill>
                <a:latin typeface="Century Gothic"/>
                <a:ea typeface="Century Gothic"/>
                <a:cs typeface="Century Gothic"/>
                <a:sym typeface="Century Gothic"/>
              </a:rPr>
              <a:t>…</a:t>
            </a:r>
            <a:endParaRPr b="0" i="0" sz="4800" u="none" cap="none" strike="noStrike">
              <a:solidFill>
                <a:srgbClr val="7F7F7F"/>
              </a:solidFill>
              <a:latin typeface="Century Gothic"/>
              <a:ea typeface="Century Gothic"/>
              <a:cs typeface="Century Gothic"/>
              <a:sym typeface="Century Gothic"/>
            </a:endParaRPr>
          </a:p>
        </p:txBody>
      </p:sp>
      <p:sp>
        <p:nvSpPr>
          <p:cNvPr id="841" name="Google Shape;841;g35d963a2c17_0_12"/>
          <p:cNvSpPr/>
          <p:nvPr/>
        </p:nvSpPr>
        <p:spPr>
          <a:xfrm>
            <a:off x="2423593" y="4581128"/>
            <a:ext cx="2469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7F7F7F"/>
                </a:solidFill>
                <a:latin typeface="Century Gothic"/>
                <a:ea typeface="Century Gothic"/>
                <a:cs typeface="Century Gothic"/>
                <a:sym typeface="Century Gothic"/>
              </a:rPr>
              <a:t>action/intervention</a:t>
            </a:r>
            <a:endParaRPr b="1" i="0" sz="1900" u="none" cap="none" strike="noStrike">
              <a:solidFill>
                <a:schemeClr val="dk1"/>
              </a:solidFill>
              <a:latin typeface="Century Gothic"/>
              <a:ea typeface="Century Gothic"/>
              <a:cs typeface="Century Gothic"/>
              <a:sym typeface="Century Gothic"/>
            </a:endParaRPr>
          </a:p>
        </p:txBody>
      </p:sp>
      <p:sp>
        <p:nvSpPr>
          <p:cNvPr id="842" name="Google Shape;842;g35d963a2c17_0_12"/>
          <p:cNvSpPr/>
          <p:nvPr/>
        </p:nvSpPr>
        <p:spPr>
          <a:xfrm>
            <a:off x="6312025" y="4581128"/>
            <a:ext cx="3818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7F7F7F"/>
                </a:solidFill>
                <a:latin typeface="Century Gothic"/>
                <a:ea typeface="Century Gothic"/>
                <a:cs typeface="Century Gothic"/>
                <a:sym typeface="Century Gothic"/>
              </a:rPr>
              <a:t>observable/measurable effect</a:t>
            </a:r>
            <a:endParaRPr b="1" i="0" sz="1900" u="none" cap="none" strike="noStrike">
              <a:solidFill>
                <a:schemeClr val="dk1"/>
              </a:solidFill>
              <a:latin typeface="Century Gothic"/>
              <a:ea typeface="Century Gothic"/>
              <a:cs typeface="Century Gothic"/>
              <a:sym typeface="Century Gothic"/>
            </a:endParaRPr>
          </a:p>
        </p:txBody>
      </p:sp>
      <p:cxnSp>
        <p:nvCxnSpPr>
          <p:cNvPr id="843" name="Google Shape;843;g35d963a2c17_0_12"/>
          <p:cNvCxnSpPr/>
          <p:nvPr/>
        </p:nvCxnSpPr>
        <p:spPr>
          <a:xfrm flipH="1" rot="10800000">
            <a:off x="3503712" y="3717128"/>
            <a:ext cx="504000" cy="864000"/>
          </a:xfrm>
          <a:prstGeom prst="straightConnector1">
            <a:avLst/>
          </a:prstGeom>
          <a:noFill/>
          <a:ln cap="flat" cmpd="sng" w="19050">
            <a:solidFill>
              <a:srgbClr val="7F7F7F"/>
            </a:solidFill>
            <a:prstDash val="solid"/>
            <a:round/>
            <a:headEnd len="sm" w="sm" type="none"/>
            <a:tailEnd len="med" w="med" type="stealth"/>
          </a:ln>
        </p:spPr>
      </p:cxnSp>
      <p:cxnSp>
        <p:nvCxnSpPr>
          <p:cNvPr id="844" name="Google Shape;844;g35d963a2c17_0_12"/>
          <p:cNvCxnSpPr/>
          <p:nvPr/>
        </p:nvCxnSpPr>
        <p:spPr>
          <a:xfrm rot="10800000">
            <a:off x="8112312" y="3717128"/>
            <a:ext cx="792000" cy="864000"/>
          </a:xfrm>
          <a:prstGeom prst="straightConnector1">
            <a:avLst/>
          </a:prstGeom>
          <a:noFill/>
          <a:ln cap="flat" cmpd="sng" w="19050">
            <a:solidFill>
              <a:srgbClr val="7F7F7F"/>
            </a:solidFill>
            <a:prstDash val="solid"/>
            <a:round/>
            <a:headEnd len="sm" w="sm" type="none"/>
            <a:tailEnd len="med" w="med" type="stealth"/>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35d963a2c17_0_21"/>
          <p:cNvSpPr/>
          <p:nvPr/>
        </p:nvSpPr>
        <p:spPr>
          <a:xfrm>
            <a:off x="2495600" y="2060269"/>
            <a:ext cx="73449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rgbClr val="FF3300"/>
                </a:solidFill>
                <a:latin typeface="Century Gothic"/>
                <a:ea typeface="Century Gothic"/>
                <a:cs typeface="Century Gothic"/>
                <a:sym typeface="Century Gothic"/>
              </a:rPr>
              <a:t>If </a:t>
            </a:r>
            <a:r>
              <a:rPr b="0" i="0" lang="en-US" sz="5500" u="none" cap="none" strike="noStrike">
                <a:solidFill>
                  <a:srgbClr val="7F7F7F"/>
                </a:solidFill>
                <a:latin typeface="Century Gothic"/>
                <a:ea typeface="Century Gothic"/>
                <a:cs typeface="Century Gothic"/>
                <a:sym typeface="Century Gothic"/>
              </a:rPr>
              <a:t>…</a:t>
            </a:r>
            <a:r>
              <a:rPr b="0" i="0" lang="en-US" sz="5500" u="none" cap="none" strike="noStrike">
                <a:solidFill>
                  <a:srgbClr val="FF3300"/>
                </a:solidFill>
                <a:latin typeface="Century Gothic"/>
                <a:ea typeface="Century Gothic"/>
                <a:cs typeface="Century Gothic"/>
                <a:sym typeface="Century Gothic"/>
              </a:rPr>
              <a:t> </a:t>
            </a:r>
            <a:r>
              <a:rPr b="0" i="0" lang="en-US" sz="7200" u="none" cap="none" strike="noStrike">
                <a:solidFill>
                  <a:srgbClr val="FF3300"/>
                </a:solidFill>
                <a:latin typeface="Century Gothic"/>
                <a:ea typeface="Century Gothic"/>
                <a:cs typeface="Century Gothic"/>
                <a:sym typeface="Century Gothic"/>
              </a:rPr>
              <a:t>then</a:t>
            </a:r>
            <a:r>
              <a:rPr b="0" i="0" lang="en-US" sz="4800" u="none" cap="none" strike="noStrike">
                <a:solidFill>
                  <a:srgbClr val="7F7F7F"/>
                </a:solidFill>
                <a:latin typeface="Century Gothic"/>
                <a:ea typeface="Century Gothic"/>
                <a:cs typeface="Century Gothic"/>
                <a:sym typeface="Century Gothic"/>
              </a:rPr>
              <a:t>…</a:t>
            </a:r>
            <a:endParaRPr b="0" i="0" sz="4800" u="none" cap="none" strike="noStrike">
              <a:solidFill>
                <a:srgbClr val="7F7F7F"/>
              </a:solidFill>
              <a:latin typeface="Century Gothic"/>
              <a:ea typeface="Century Gothic"/>
              <a:cs typeface="Century Gothic"/>
              <a:sym typeface="Century Gothic"/>
            </a:endParaRPr>
          </a:p>
        </p:txBody>
      </p:sp>
      <p:sp>
        <p:nvSpPr>
          <p:cNvPr id="850" name="Google Shape;850;g35d963a2c17_0_21"/>
          <p:cNvSpPr/>
          <p:nvPr/>
        </p:nvSpPr>
        <p:spPr>
          <a:xfrm>
            <a:off x="1775520" y="3193812"/>
            <a:ext cx="9000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900"/>
              <a:buFont typeface="Arial"/>
              <a:buNone/>
            </a:pPr>
            <a:r>
              <a:rPr b="0" i="0" lang="en-US" sz="3900" u="none" cap="none" strike="noStrike">
                <a:solidFill>
                  <a:srgbClr val="FF3300"/>
                </a:solidFill>
                <a:highlight>
                  <a:srgbClr val="FFFFFF"/>
                </a:highlight>
                <a:latin typeface="Century Gothic"/>
                <a:ea typeface="Century Gothic"/>
                <a:cs typeface="Century Gothic"/>
                <a:sym typeface="Century Gothic"/>
              </a:rPr>
              <a:t>If </a:t>
            </a:r>
            <a:r>
              <a:rPr b="0" i="0" lang="en-US" sz="3900" u="none" cap="none" strike="noStrike">
                <a:solidFill>
                  <a:srgbClr val="7F7F7F"/>
                </a:solidFill>
                <a:highlight>
                  <a:srgbClr val="FFFFFF"/>
                </a:highlight>
                <a:latin typeface="Century Gothic"/>
                <a:ea typeface="Century Gothic"/>
                <a:cs typeface="Century Gothic"/>
                <a:sym typeface="Century Gothic"/>
              </a:rPr>
              <a:t>[we do this] </a:t>
            </a:r>
            <a:r>
              <a:rPr b="0" i="0" lang="en-US" sz="3900" u="none" cap="none" strike="noStrike">
                <a:solidFill>
                  <a:srgbClr val="FF3300"/>
                </a:solidFill>
                <a:highlight>
                  <a:srgbClr val="FFFFFF"/>
                </a:highlight>
                <a:latin typeface="Century Gothic"/>
                <a:ea typeface="Century Gothic"/>
                <a:cs typeface="Century Gothic"/>
                <a:sym typeface="Century Gothic"/>
              </a:rPr>
              <a:t>then </a:t>
            </a:r>
            <a:r>
              <a:rPr b="0" i="0" lang="en-US" sz="3900" u="none" cap="none" strike="noStrike">
                <a:solidFill>
                  <a:srgbClr val="7F7F7F"/>
                </a:solidFill>
                <a:highlight>
                  <a:srgbClr val="FFFFFF"/>
                </a:highlight>
                <a:latin typeface="Century Gothic"/>
                <a:ea typeface="Century Gothic"/>
                <a:cs typeface="Century Gothic"/>
                <a:sym typeface="Century Gothic"/>
              </a:rPr>
              <a:t>[this will happen]</a:t>
            </a:r>
            <a:endParaRPr b="0" i="0" sz="3200" u="none" cap="none" strike="noStrike">
              <a:solidFill>
                <a:srgbClr val="7F7F7F"/>
              </a:solidFill>
              <a:latin typeface="Century Gothic"/>
              <a:ea typeface="Century Gothic"/>
              <a:cs typeface="Century Gothic"/>
              <a:sym typeface="Century Gothic"/>
            </a:endParaRPr>
          </a:p>
        </p:txBody>
      </p:sp>
      <p:sp>
        <p:nvSpPr>
          <p:cNvPr id="851" name="Google Shape;851;g35d963a2c17_0_21"/>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Breakout groups until h40 mins</a:t>
            </a:r>
            <a:endParaRPr/>
          </a:p>
        </p:txBody>
      </p:sp>
      <p:sp>
        <p:nvSpPr>
          <p:cNvPr id="852" name="Google Shape;852;g35d963a2c17_0_21"/>
          <p:cNvSpPr txBox="1"/>
          <p:nvPr/>
        </p:nvSpPr>
        <p:spPr>
          <a:xfrm>
            <a:off x="918050" y="4240950"/>
            <a:ext cx="105000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2300"/>
              <a:buFont typeface="Arial"/>
              <a:buNone/>
            </a:pPr>
            <a:r>
              <a:rPr b="0" i="0" lang="en-US" sz="2300" u="none" cap="none" strike="noStrike">
                <a:solidFill>
                  <a:srgbClr val="3F3F3F"/>
                </a:solidFill>
                <a:latin typeface="Arial"/>
                <a:ea typeface="Arial"/>
                <a:cs typeface="Arial"/>
                <a:sym typeface="Arial"/>
              </a:rPr>
              <a:t>Reformulate AI use-case from first break out as an “if-then” statement</a:t>
            </a:r>
            <a:endParaRPr b="0" i="0" sz="2300" u="none" cap="none" strike="noStrike">
              <a:solidFill>
                <a:srgbClr val="3F3F3F"/>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300"/>
              <a:buFont typeface="Arial"/>
              <a:buNone/>
            </a:pPr>
            <a:r>
              <a:rPr b="0" i="0" lang="en-US" sz="2300" u="none" cap="none" strike="noStrike">
                <a:solidFill>
                  <a:srgbClr val="3F3F3F"/>
                </a:solidFill>
                <a:latin typeface="Arial"/>
                <a:ea typeface="Arial"/>
                <a:cs typeface="Arial"/>
                <a:sym typeface="Arial"/>
              </a:rPr>
              <a:t>“If X then Y”</a:t>
            </a:r>
            <a:endParaRPr b="0" i="0" sz="2300" u="none" cap="none" strike="noStrike">
              <a:solidFill>
                <a:srgbClr val="3F3F3F"/>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300"/>
              <a:buFont typeface="Arial"/>
              <a:buNone/>
            </a:pPr>
            <a:r>
              <a:rPr b="0" i="0" lang="en-US" sz="2300" u="none" cap="none" strike="noStrike">
                <a:solidFill>
                  <a:srgbClr val="3F3F3F"/>
                </a:solidFill>
                <a:latin typeface="Arial"/>
                <a:ea typeface="Arial"/>
                <a:cs typeface="Arial"/>
                <a:sym typeface="Arial"/>
              </a:rPr>
              <a:t>“If we could use AI to more quickly identify reviewers then we could make awards more quickly after application” </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857" name="Shape 857"/>
        <p:cNvGrpSpPr/>
        <p:nvPr/>
      </p:nvGrpSpPr>
      <p:grpSpPr>
        <a:xfrm>
          <a:off x="0" y="0"/>
          <a:ext cx="0" cy="0"/>
          <a:chOff x="0" y="0"/>
          <a:chExt cx="0" cy="0"/>
        </a:xfrm>
      </p:grpSpPr>
      <p:sp>
        <p:nvSpPr>
          <p:cNvPr id="858" name="Google Shape;858;g3a255ed4acf_0_25"/>
          <p:cNvSpPr txBox="1"/>
          <p:nvPr>
            <p:ph type="title"/>
          </p:nvPr>
        </p:nvSpPr>
        <p:spPr>
          <a:xfrm>
            <a:off x="1097275" y="638404"/>
            <a:ext cx="10058400" cy="9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Stop recording</a:t>
            </a:r>
            <a:endParaRPr/>
          </a:p>
        </p:txBody>
      </p:sp>
      <p:sp>
        <p:nvSpPr>
          <p:cNvPr id="859" name="Google Shape;859;g3a255ed4acf_0_25"/>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35c092a31ab_0_155"/>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Plenary: 1745 UTC+11</a:t>
            </a:r>
            <a:endParaRPr/>
          </a:p>
        </p:txBody>
      </p:sp>
      <p:sp>
        <p:nvSpPr>
          <p:cNvPr id="866" name="Google Shape;866;g35c092a31ab_0_155"/>
          <p:cNvSpPr txBox="1"/>
          <p:nvPr>
            <p:ph idx="1" type="body"/>
          </p:nvPr>
        </p:nvSpPr>
        <p:spPr>
          <a:xfrm>
            <a:off x="1097280" y="2108201"/>
            <a:ext cx="10058400" cy="3760800"/>
          </a:xfrm>
          <a:prstGeom prst="rect">
            <a:avLst/>
          </a:prstGeom>
          <a:noFill/>
          <a:ln cap="flat" cmpd="sng" w="9525">
            <a:solidFill>
              <a:schemeClr val="dk1"/>
            </a:solidFill>
            <a:prstDash val="solid"/>
            <a:round/>
            <a:headEnd len="sm" w="sm" type="none"/>
            <a:tailEnd len="sm" w="sm" type="none"/>
          </a:ln>
          <a:effectLst>
            <a:reflection blurRad="0" dir="5400000" dist="38100" endA="0" fadeDir="5400012" kx="0" rotWithShape="0" algn="bl" stPos="0" sy="-100000" ky="0"/>
          </a:effectLst>
        </p:spPr>
        <p:txBody>
          <a:bodyPr anchorCtr="0" anchor="t" bIns="45700" lIns="0" spcFirstLastPara="1" rIns="0" wrap="square" tIns="45700">
            <a:normAutofit/>
          </a:bodyPr>
          <a:lstStyle/>
          <a:p>
            <a:pPr indent="0" lvl="0" marL="0" rtl="0" algn="l">
              <a:lnSpc>
                <a:spcPct val="100000"/>
              </a:lnSpc>
              <a:spcBef>
                <a:spcPts val="1200"/>
              </a:spcBef>
              <a:spcAft>
                <a:spcPts val="0"/>
              </a:spcAft>
              <a:buSzPts val="1800"/>
              <a:buNone/>
            </a:pPr>
            <a:r>
              <a:rPr lang="en-US" sz="2200">
                <a:latin typeface="Arial"/>
                <a:ea typeface="Arial"/>
                <a:cs typeface="Arial"/>
                <a:sym typeface="Arial"/>
              </a:rPr>
              <a:t>i) THEN : What targets did we have for our use of AI?</a:t>
            </a:r>
            <a:endParaRPr sz="2200">
              <a:latin typeface="Arial"/>
              <a:ea typeface="Arial"/>
              <a:cs typeface="Arial"/>
              <a:sym typeface="Arial"/>
            </a:endParaRPr>
          </a:p>
          <a:p>
            <a:pPr indent="0" lvl="0" marL="0" rtl="0" algn="l">
              <a:lnSpc>
                <a:spcPct val="100000"/>
              </a:lnSpc>
              <a:spcBef>
                <a:spcPts val="1200"/>
              </a:spcBef>
              <a:spcAft>
                <a:spcPts val="0"/>
              </a:spcAft>
              <a:buSzPts val="1800"/>
              <a:buNone/>
            </a:pPr>
            <a:r>
              <a:t/>
            </a:r>
            <a:endParaRPr sz="2200">
              <a:latin typeface="Arial"/>
              <a:ea typeface="Arial"/>
              <a:cs typeface="Arial"/>
              <a:sym typeface="Arial"/>
            </a:endParaRPr>
          </a:p>
          <a:p>
            <a:pPr indent="0" lvl="0" marL="0" rtl="0" algn="l">
              <a:lnSpc>
                <a:spcPct val="100000"/>
              </a:lnSpc>
              <a:spcBef>
                <a:spcPts val="1200"/>
              </a:spcBef>
              <a:spcAft>
                <a:spcPts val="0"/>
              </a:spcAft>
              <a:buClr>
                <a:schemeClr val="dk1"/>
              </a:buClr>
              <a:buSzPts val="1800"/>
              <a:buFont typeface="Arial"/>
              <a:buNone/>
            </a:pPr>
            <a:r>
              <a:rPr lang="en-US" sz="2200">
                <a:latin typeface="Arial"/>
                <a:ea typeface="Arial"/>
                <a:cs typeface="Arial"/>
                <a:sym typeface="Arial"/>
              </a:rPr>
              <a:t>ii) IF : What challenges did we identify for interventions?</a:t>
            </a: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871" name="Shape 871"/>
        <p:cNvGrpSpPr/>
        <p:nvPr/>
      </p:nvGrpSpPr>
      <p:grpSpPr>
        <a:xfrm>
          <a:off x="0" y="0"/>
          <a:ext cx="0" cy="0"/>
          <a:chOff x="0" y="0"/>
          <a:chExt cx="0" cy="0"/>
        </a:xfrm>
      </p:grpSpPr>
      <p:sp>
        <p:nvSpPr>
          <p:cNvPr id="872" name="Google Shape;872;g35c092a31ab_0_161"/>
          <p:cNvSpPr txBox="1"/>
          <p:nvPr>
            <p:ph idx="1" type="body"/>
          </p:nvPr>
        </p:nvSpPr>
        <p:spPr>
          <a:xfrm>
            <a:off x="1097280" y="2108201"/>
            <a:ext cx="10058400" cy="3760800"/>
          </a:xfrm>
          <a:prstGeom prst="rect">
            <a:avLst/>
          </a:prstGeom>
          <a:noFill/>
          <a:ln cap="flat" cmpd="sng" w="9525">
            <a:solidFill>
              <a:schemeClr val="dk1"/>
            </a:solidFill>
            <a:prstDash val="solid"/>
            <a:round/>
            <a:headEnd len="sm" w="sm" type="none"/>
            <a:tailEnd len="sm" w="sm" type="none"/>
          </a:ln>
        </p:spPr>
        <p:txBody>
          <a:bodyPr anchorCtr="0" anchor="t" bIns="45700" lIns="0" spcFirstLastPara="1" rIns="0" wrap="square" tIns="45700">
            <a:normAutofit/>
          </a:bodyPr>
          <a:lstStyle/>
          <a:p>
            <a:pPr indent="0" lvl="0" marL="0" rtl="0" algn="l">
              <a:lnSpc>
                <a:spcPct val="100000"/>
              </a:lnSpc>
              <a:spcBef>
                <a:spcPts val="1200"/>
              </a:spcBef>
              <a:spcAft>
                <a:spcPts val="0"/>
              </a:spcAft>
              <a:buSzPts val="1800"/>
              <a:buNone/>
            </a:pPr>
            <a:r>
              <a:rPr b="1" lang="en-US" sz="2200"/>
              <a:t>Homework</a:t>
            </a:r>
            <a:r>
              <a:rPr lang="en-US" sz="2200"/>
              <a:t>: Which ONE use of AI in your organisation is easiest to test if it is working (and HOW). Formulate as an IF-THEN statement.</a:t>
            </a:r>
            <a:endParaRPr sz="2200"/>
          </a:p>
          <a:p>
            <a:pPr indent="0" lvl="0" marL="0" rtl="0" algn="l">
              <a:lnSpc>
                <a:spcPct val="100000"/>
              </a:lnSpc>
              <a:spcBef>
                <a:spcPts val="1200"/>
              </a:spcBef>
              <a:spcAft>
                <a:spcPts val="0"/>
              </a:spcAft>
              <a:buSzPts val="1800"/>
              <a:buNone/>
            </a:pPr>
            <a:r>
              <a:rPr b="1" lang="en-US" sz="2200" u="sng">
                <a:solidFill>
                  <a:schemeClr val="hlink"/>
                </a:solidFill>
                <a:hlinkClick r:id="rId3"/>
              </a:rPr>
              <a:t>Session 1 feedback</a:t>
            </a:r>
            <a:r>
              <a:rPr lang="en-US" sz="2200" u="sng">
                <a:solidFill>
                  <a:schemeClr val="hlink"/>
                </a:solidFill>
                <a:hlinkClick r:id="rId4"/>
              </a:rPr>
              <a:t> survey</a:t>
            </a:r>
            <a:endParaRPr sz="2200"/>
          </a:p>
          <a:p>
            <a:pPr indent="0" lvl="0" marL="0" rtl="0" algn="l">
              <a:lnSpc>
                <a:spcPct val="100000"/>
              </a:lnSpc>
              <a:spcBef>
                <a:spcPts val="1200"/>
              </a:spcBef>
              <a:spcAft>
                <a:spcPts val="0"/>
              </a:spcAft>
              <a:buSzPts val="1800"/>
              <a:buNone/>
            </a:pPr>
            <a:r>
              <a:rPr b="1" lang="en-US" sz="2200"/>
              <a:t>Pre-session activity</a:t>
            </a:r>
            <a:r>
              <a:rPr lang="en-US" sz="2200"/>
              <a:t> for session </a:t>
            </a:r>
            <a:r>
              <a:rPr lang="en-US" sz="2200">
                <a:extLst>
                  <a:ext uri="http://customooxmlschemas.google.com/">
                    <go:slidesCustomData xmlns:go="http://customooxmlschemas.google.com/" textRoundtripDataId="13"/>
                  </a:ext>
                </a:extLst>
              </a:rPr>
              <a:t>2: coming soon!</a:t>
            </a:r>
            <a:endParaRPr sz="2200"/>
          </a:p>
          <a:p>
            <a:pPr indent="0" lvl="0" marL="0" rtl="0" algn="l">
              <a:lnSpc>
                <a:spcPct val="100000"/>
              </a:lnSpc>
              <a:spcBef>
                <a:spcPts val="1200"/>
              </a:spcBef>
              <a:spcAft>
                <a:spcPts val="0"/>
              </a:spcAft>
              <a:buSzPts val="1800"/>
              <a:buNone/>
            </a:pPr>
            <a:r>
              <a:rPr b="1" lang="en-US" sz="2200"/>
              <a:t>One-to-one coaching slot</a:t>
            </a:r>
            <a:r>
              <a:rPr lang="en-US" sz="2200"/>
              <a:t>:  19th November (or anytime that week)</a:t>
            </a:r>
            <a:endParaRPr sz="2200"/>
          </a:p>
          <a:p>
            <a:pPr indent="0" lvl="0" marL="0" rtl="0" algn="l">
              <a:lnSpc>
                <a:spcPct val="100000"/>
              </a:lnSpc>
              <a:spcBef>
                <a:spcPts val="1200"/>
              </a:spcBef>
              <a:spcAft>
                <a:spcPts val="0"/>
              </a:spcAft>
              <a:buSzPts val="1800"/>
              <a:buNone/>
            </a:pPr>
            <a:r>
              <a:rPr b="1" lang="en-US" sz="2200"/>
              <a:t>Next workshop</a:t>
            </a:r>
            <a:r>
              <a:rPr lang="en-US" sz="2200"/>
              <a:t>: 26th November: case studies in experiments with AI</a:t>
            </a:r>
            <a:endParaRPr sz="2200"/>
          </a:p>
          <a:p>
            <a:pPr indent="0" lvl="0" marL="0" rtl="0" algn="l">
              <a:lnSpc>
                <a:spcPct val="100000"/>
              </a:lnSpc>
              <a:spcBef>
                <a:spcPts val="1200"/>
              </a:spcBef>
              <a:spcAft>
                <a:spcPts val="0"/>
              </a:spcAft>
              <a:buSzPts val="1800"/>
              <a:buNone/>
            </a:pPr>
            <a:r>
              <a:t/>
            </a:r>
            <a:endParaRPr/>
          </a:p>
        </p:txBody>
      </p:sp>
      <p:sp>
        <p:nvSpPr>
          <p:cNvPr id="873" name="Google Shape;873;g35c092a31ab_0_161"/>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Next time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g35c961f5f4b_0_396"/>
          <p:cNvPicPr preferRelativeResize="0"/>
          <p:nvPr/>
        </p:nvPicPr>
        <p:blipFill rotWithShape="1">
          <a:blip r:embed="rId3">
            <a:alphaModFix/>
          </a:blip>
          <a:srcRect b="0" l="0" r="0" t="0"/>
          <a:stretch/>
        </p:blipFill>
        <p:spPr>
          <a:xfrm>
            <a:off x="1243267" y="464300"/>
            <a:ext cx="4481667" cy="5692366"/>
          </a:xfrm>
          <a:prstGeom prst="rect">
            <a:avLst/>
          </a:prstGeom>
          <a:noFill/>
          <a:ln>
            <a:noFill/>
          </a:ln>
        </p:spPr>
      </p:pic>
      <p:sp>
        <p:nvSpPr>
          <p:cNvPr id="879" name="Google Shape;879;g35c961f5f4b_0_396"/>
          <p:cNvSpPr txBox="1"/>
          <p:nvPr/>
        </p:nvSpPr>
        <p:spPr>
          <a:xfrm>
            <a:off x="6575267" y="464300"/>
            <a:ext cx="3999900" cy="4633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Bendiscioli, Sandra; Firpo, Teo; Bravo-Biosca, Albert; Czibor, Eszter; Garfinkel, Michele; Stafford, Tom; et al. (2022):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75BF"/>
                </a:solidFill>
                <a:latin typeface="Arial"/>
                <a:ea typeface="Arial"/>
                <a:cs typeface="Arial"/>
                <a:sym typeface="Arial"/>
              </a:rPr>
              <a:t>The experimental research funder’s handbook (Revised edition, June 2022, ISBN 978-1-7397102-0-0). </a:t>
            </a:r>
            <a:endParaRPr b="0" i="0" sz="1900" u="none" cap="none" strike="noStrike">
              <a:solidFill>
                <a:srgbClr val="0075B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Arial"/>
              <a:buNone/>
            </a:pPr>
            <a:r>
              <a:rPr b="0" i="0" lang="en-US" sz="1900" u="none" cap="none" strike="noStrike">
                <a:solidFill>
                  <a:srgbClr val="000000"/>
                </a:solidFill>
                <a:latin typeface="Arial"/>
                <a:ea typeface="Arial"/>
                <a:cs typeface="Arial"/>
                <a:sym typeface="Arial"/>
              </a:rPr>
              <a:t>Research on Research Institute. Report. https://doi.org/10.6084/m9.figshare.19459328.v2</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0" name="Google Shape;880;g35c961f5f4b_0_396"/>
          <p:cNvSpPr txBox="1"/>
          <p:nvPr/>
        </p:nvSpPr>
        <p:spPr>
          <a:xfrm>
            <a:off x="10224800" y="5721400"/>
            <a:ext cx="1967100" cy="6465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These slides:</a:t>
            </a:r>
            <a:endParaRPr b="0" i="0" sz="13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rPr b="0" i="0" lang="en-US" sz="1300" u="sng" cap="none" strike="noStrike">
                <a:solidFill>
                  <a:srgbClr val="0000FF"/>
                </a:solidFill>
                <a:latin typeface="Arial"/>
                <a:ea typeface="Arial"/>
                <a:cs typeface="Arial"/>
                <a:sym typeface="Arial"/>
                <a:hlinkClick r:id="rId4">
                  <a:extLst>
                    <a:ext uri="{A12FA001-AC4F-418D-AE19-62706E023703}">
                      <ahyp:hlinkClr val="tx"/>
                    </a:ext>
                  </a:extLst>
                </a:hlinkClick>
              </a:rPr>
              <a:t>http://bit.ly/tom-talks</a:t>
            </a:r>
            <a:endParaRPr b="0" i="0" sz="1300" u="none" cap="none" strike="noStrike">
              <a:solidFill>
                <a:srgbClr val="0000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3a1466748c9_0_598"/>
          <p:cNvPicPr preferRelativeResize="0"/>
          <p:nvPr/>
        </p:nvPicPr>
        <p:blipFill>
          <a:blip r:embed="rId3">
            <a:alphaModFix/>
          </a:blip>
          <a:stretch>
            <a:fillRect/>
          </a:stretch>
        </p:blipFill>
        <p:spPr>
          <a:xfrm>
            <a:off x="126525" y="0"/>
            <a:ext cx="7572548" cy="6332698"/>
          </a:xfrm>
          <a:prstGeom prst="rect">
            <a:avLst/>
          </a:prstGeom>
          <a:noFill/>
          <a:ln>
            <a:noFill/>
          </a:ln>
        </p:spPr>
      </p:pic>
      <p:sp>
        <p:nvSpPr>
          <p:cNvPr id="306" name="Google Shape;306;g3a1466748c9_0_598"/>
          <p:cNvSpPr txBox="1"/>
          <p:nvPr/>
        </p:nvSpPr>
        <p:spPr>
          <a:xfrm>
            <a:off x="7957825" y="3450600"/>
            <a:ext cx="4089000" cy="288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lang="en-US" sz="2300">
                <a:solidFill>
                  <a:schemeClr val="dk1"/>
                </a:solidFill>
              </a:rPr>
              <a:t>The Research on Research Institute Impact Report (2023-2025)</a:t>
            </a:r>
            <a:endParaRPr sz="2300">
              <a:solidFill>
                <a:schemeClr val="dk1"/>
              </a:solidFill>
            </a:endParaRPr>
          </a:p>
          <a:p>
            <a:pPr indent="0" lvl="0" marL="0" rtl="0" algn="l">
              <a:lnSpc>
                <a:spcPct val="115000"/>
              </a:lnSpc>
              <a:spcBef>
                <a:spcPts val="2400"/>
              </a:spcBef>
              <a:spcAft>
                <a:spcPts val="600"/>
              </a:spcAft>
              <a:buNone/>
            </a:pPr>
            <a:r>
              <a:rPr lang="en-US" sz="2300">
                <a:solidFill>
                  <a:schemeClr val="dk1"/>
                </a:solidFill>
              </a:rPr>
              <a:t>https://researchonresearch.org/roris-impact-what-weve-achieved-and-where-were-going/</a:t>
            </a:r>
            <a:endParaRPr sz="23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g35c961f5f4b_0_259"/>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Further resources on experimentation</a:t>
            </a:r>
            <a:endParaRPr/>
          </a:p>
        </p:txBody>
      </p:sp>
      <p:sp>
        <p:nvSpPr>
          <p:cNvPr id="887" name="Google Shape;887;g35c961f5f4b_0_259"/>
          <p:cNvSpPr txBox="1"/>
          <p:nvPr/>
        </p:nvSpPr>
        <p:spPr>
          <a:xfrm>
            <a:off x="989400" y="1883075"/>
            <a:ext cx="10166400" cy="299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Bendiscioli, Sandra; Firpo, Teo; Bravo-Biosca, Albert; Czibor, Eszter; Garfinkel, Michele; Stafford, Tom; et al. (2022):</a:t>
            </a:r>
            <a:r>
              <a:rPr b="0" i="0" lang="en-US" sz="1200" u="none" cap="none" strike="noStrike">
                <a:solidFill>
                  <a:schemeClr val="dk1"/>
                </a:solidFill>
                <a:uFill>
                  <a:noFill/>
                </a:uFill>
                <a:latin typeface="Calibri"/>
                <a:ea typeface="Calibri"/>
                <a:cs typeface="Calibri"/>
                <a:sym typeface="Calibri"/>
                <a:hlinkClick r:id="rId3">
                  <a:extLst>
                    <a:ext uri="{A12FA001-AC4F-418D-AE19-62706E023703}">
                      <ahyp:hlinkClr val="tx"/>
                    </a:ext>
                  </a:extLst>
                </a:hlinkClick>
              </a:rPr>
              <a:t> </a:t>
            </a:r>
            <a:r>
              <a:rPr b="0" i="0" lang="en-US" sz="1200" u="sng" cap="none" strike="noStrike">
                <a:solidFill>
                  <a:schemeClr val="hlink"/>
                </a:solidFill>
                <a:latin typeface="Calibri"/>
                <a:ea typeface="Calibri"/>
                <a:cs typeface="Calibri"/>
                <a:sym typeface="Calibri"/>
                <a:hlinkClick r:id="rId4"/>
              </a:rPr>
              <a:t>The Experimental Research Funder’s Handbook</a:t>
            </a:r>
            <a:r>
              <a:rPr b="0" i="0" lang="en-US" sz="1200" u="none" cap="none" strike="noStrike">
                <a:solidFill>
                  <a:schemeClr val="dk1"/>
                </a:solidFill>
                <a:latin typeface="Calibri"/>
                <a:ea typeface="Calibri"/>
                <a:cs typeface="Calibri"/>
                <a:sym typeface="Calibri"/>
              </a:rPr>
              <a:t> (Revised edition, June 2022, ISBN 978-1-7397102-0-0). Research on Research Institute.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Munafò, M. R., Nosek, B. A., Bishop, D. V., Button, K. S., Chambers, C. D., Percie du Sert, N., ... &amp; Ioannidis, J. (2017). A manifesto for reproducible science. Nature human behaviour, 1(1), 1-9. </a:t>
            </a:r>
            <a:r>
              <a:rPr b="0" i="0" lang="en-US" sz="1200" u="sng" cap="none" strike="noStrike">
                <a:solidFill>
                  <a:schemeClr val="hlink"/>
                </a:solidFill>
                <a:latin typeface="Calibri"/>
                <a:ea typeface="Calibri"/>
                <a:cs typeface="Calibri"/>
                <a:sym typeface="Calibri"/>
                <a:hlinkClick r:id="rId5"/>
              </a:rPr>
              <a:t>https://doi.org/10.1038/s41562-016-0021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rgbClr val="3F3F3F"/>
                </a:solidFill>
                <a:latin typeface="Calibri"/>
                <a:ea typeface="Calibri"/>
                <a:cs typeface="Calibri"/>
                <a:sym typeface="Calibri"/>
              </a:rPr>
              <a:t>Why observation is not enough, even if you have sophisticated analysis:</a:t>
            </a:r>
            <a:endParaRPr b="0" i="0" sz="1200" u="none" cap="none" strike="noStrike">
              <a:solidFill>
                <a:srgbClr val="3F3F3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3F3F3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rgbClr val="3F3F3F"/>
                </a:solidFill>
                <a:latin typeface="Calibri"/>
                <a:ea typeface="Calibri"/>
                <a:cs typeface="Calibri"/>
                <a:sym typeface="Calibri"/>
              </a:rPr>
              <a:t>Gordon, B. R., Zettelmeyer, F., Bhargava, N., &amp; Chapsky, D. (2019). A comparison of approaches to advertising measurement: Evidence from big field experiments at Facebook. Marketing Science, 38(2), 193-225.</a:t>
            </a:r>
            <a:endParaRPr b="0" i="0" sz="1200" u="none" cap="none" strike="noStrike">
              <a:solidFill>
                <a:srgbClr val="3F3F3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3F3F3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rgbClr val="3F3F3F"/>
                </a:solidFill>
                <a:latin typeface="Calibri"/>
                <a:ea typeface="Calibri"/>
                <a:cs typeface="Calibri"/>
                <a:sym typeface="Calibri"/>
              </a:rPr>
              <a:t>Westfall, J., &amp; Yarkoni, T. (2016). Statistically Controlling for Confounding Constructs Is Harder than You Think. PLOS ONE, 11(3), e0152719. </a:t>
            </a:r>
            <a:r>
              <a:rPr b="0" i="0" lang="en-US" sz="1200" u="sng" cap="none" strike="noStrike">
                <a:solidFill>
                  <a:schemeClr val="hlink"/>
                </a:solidFill>
                <a:latin typeface="Calibri"/>
                <a:ea typeface="Calibri"/>
                <a:cs typeface="Calibri"/>
                <a:sym typeface="Calibri"/>
                <a:hlinkClick r:id="rId6"/>
              </a:rPr>
              <a:t>https://doi.org/10.1371/journal.pone.0152719</a:t>
            </a:r>
            <a:endParaRPr b="0" i="0" sz="1200" u="none" cap="none" strike="noStrike">
              <a:solidFill>
                <a:srgbClr val="3F3F3F"/>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1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5BF"/>
        </a:solidFill>
      </p:bgPr>
    </p:bg>
    <p:spTree>
      <p:nvGrpSpPr>
        <p:cNvPr id="891" name="Shape 891"/>
        <p:cNvGrpSpPr/>
        <p:nvPr/>
      </p:nvGrpSpPr>
      <p:grpSpPr>
        <a:xfrm>
          <a:off x="0" y="0"/>
          <a:ext cx="0" cy="0"/>
          <a:chOff x="0" y="0"/>
          <a:chExt cx="0" cy="0"/>
        </a:xfrm>
      </p:grpSpPr>
      <p:sp>
        <p:nvSpPr>
          <p:cNvPr id="892" name="Google Shape;892;g12eeb93462f_0_0"/>
          <p:cNvSpPr txBox="1"/>
          <p:nvPr/>
        </p:nvSpPr>
        <p:spPr>
          <a:xfrm>
            <a:off x="1205875" y="1334788"/>
            <a:ext cx="4894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p:txBody>
      </p:sp>
      <p:sp>
        <p:nvSpPr>
          <p:cNvPr id="893" name="Google Shape;893;g12eeb93462f_0_0"/>
          <p:cNvSpPr txBox="1"/>
          <p:nvPr/>
        </p:nvSpPr>
        <p:spPr>
          <a:xfrm>
            <a:off x="1299350" y="1334788"/>
            <a:ext cx="78099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Join the conversation</a:t>
            </a:r>
            <a:endParaRPr b="0" i="0" sz="4400" u="none" cap="none" strike="noStrike">
              <a:solidFill>
                <a:schemeClr val="lt1"/>
              </a:solidFill>
              <a:latin typeface="Calibri"/>
              <a:ea typeface="Calibri"/>
              <a:cs typeface="Calibri"/>
              <a:sym typeface="Calibri"/>
            </a:endParaRPr>
          </a:p>
        </p:txBody>
      </p:sp>
      <p:sp>
        <p:nvSpPr>
          <p:cNvPr id="894" name="Google Shape;894;g12eeb93462f_0_0"/>
          <p:cNvSpPr txBox="1"/>
          <p:nvPr/>
        </p:nvSpPr>
        <p:spPr>
          <a:xfrm>
            <a:off x="1299350" y="3025913"/>
            <a:ext cx="48948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lt1"/>
                </a:solidFill>
                <a:latin typeface="Calibri"/>
                <a:ea typeface="Calibri"/>
                <a:cs typeface="Calibri"/>
                <a:sym typeface="Calibri"/>
              </a:rPr>
              <a:t>researchonresearch.org</a:t>
            </a:r>
            <a:endParaRPr b="0" i="0" sz="25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lt1"/>
                </a:solidFill>
                <a:latin typeface="Calibri"/>
                <a:ea typeface="Calibri"/>
                <a:cs typeface="Calibri"/>
                <a:sym typeface="Calibri"/>
              </a:rPr>
              <a:t>@RoRInstitute </a:t>
            </a:r>
            <a:endParaRPr b="0" i="0" sz="2500" u="none" cap="none" strike="noStrike">
              <a:solidFill>
                <a:schemeClr val="lt1"/>
              </a:solidFill>
              <a:latin typeface="Calibri"/>
              <a:ea typeface="Calibri"/>
              <a:cs typeface="Calibri"/>
              <a:sym typeface="Calibri"/>
            </a:endParaRPr>
          </a:p>
        </p:txBody>
      </p:sp>
      <p:pic>
        <p:nvPicPr>
          <p:cNvPr id="895" name="Google Shape;895;g12eeb93462f_0_0"/>
          <p:cNvPicPr preferRelativeResize="0"/>
          <p:nvPr/>
        </p:nvPicPr>
        <p:blipFill rotWithShape="1">
          <a:blip r:embed="rId3">
            <a:alphaModFix/>
          </a:blip>
          <a:srcRect b="0" l="0" r="0" t="0"/>
          <a:stretch/>
        </p:blipFill>
        <p:spPr>
          <a:xfrm>
            <a:off x="1434625" y="4416113"/>
            <a:ext cx="306625" cy="306625"/>
          </a:xfrm>
          <a:prstGeom prst="rect">
            <a:avLst/>
          </a:prstGeom>
          <a:noFill/>
          <a:ln>
            <a:noFill/>
          </a:ln>
        </p:spPr>
      </p:pic>
      <p:pic>
        <p:nvPicPr>
          <p:cNvPr id="896" name="Google Shape;896;g12eeb93462f_0_0"/>
          <p:cNvPicPr preferRelativeResize="0"/>
          <p:nvPr/>
        </p:nvPicPr>
        <p:blipFill rotWithShape="1">
          <a:blip r:embed="rId4">
            <a:alphaModFix/>
          </a:blip>
          <a:srcRect b="0" l="0" r="0" t="0"/>
          <a:stretch/>
        </p:blipFill>
        <p:spPr>
          <a:xfrm>
            <a:off x="2406625" y="4416113"/>
            <a:ext cx="306625" cy="306625"/>
          </a:xfrm>
          <a:prstGeom prst="rect">
            <a:avLst/>
          </a:prstGeom>
          <a:noFill/>
          <a:ln>
            <a:noFill/>
          </a:ln>
        </p:spPr>
      </p:pic>
      <p:pic>
        <p:nvPicPr>
          <p:cNvPr id="897" name="Google Shape;897;g12eeb93462f_0_0"/>
          <p:cNvPicPr preferRelativeResize="0"/>
          <p:nvPr/>
        </p:nvPicPr>
        <p:blipFill rotWithShape="1">
          <a:blip r:embed="rId5">
            <a:alphaModFix/>
          </a:blip>
          <a:srcRect b="0" l="0" r="0" t="0"/>
          <a:stretch/>
        </p:blipFill>
        <p:spPr>
          <a:xfrm>
            <a:off x="1902000" y="4416113"/>
            <a:ext cx="306625" cy="306625"/>
          </a:xfrm>
          <a:prstGeom prst="rect">
            <a:avLst/>
          </a:prstGeom>
          <a:noFill/>
          <a:ln>
            <a:noFill/>
          </a:ln>
        </p:spPr>
      </p:pic>
      <p:pic>
        <p:nvPicPr>
          <p:cNvPr id="898" name="Google Shape;898;g12eeb93462f_0_0"/>
          <p:cNvPicPr preferRelativeResize="0"/>
          <p:nvPr/>
        </p:nvPicPr>
        <p:blipFill rotWithShape="1">
          <a:blip r:embed="rId6">
            <a:alphaModFix/>
          </a:blip>
          <a:srcRect b="0" l="0" r="0" t="0"/>
          <a:stretch/>
        </p:blipFill>
        <p:spPr>
          <a:xfrm>
            <a:off x="2911250" y="4416125"/>
            <a:ext cx="343887" cy="306625"/>
          </a:xfrm>
          <a:prstGeom prst="rect">
            <a:avLst/>
          </a:prstGeom>
          <a:noFill/>
          <a:ln>
            <a:noFill/>
          </a:ln>
        </p:spPr>
      </p:pic>
      <p:pic>
        <p:nvPicPr>
          <p:cNvPr id="899" name="Google Shape;899;g12eeb93462f_0_0"/>
          <p:cNvPicPr preferRelativeResize="0"/>
          <p:nvPr/>
        </p:nvPicPr>
        <p:blipFill rotWithShape="1">
          <a:blip r:embed="rId7">
            <a:alphaModFix/>
          </a:blip>
          <a:srcRect b="0" l="0" r="0" t="0"/>
          <a:stretch/>
        </p:blipFill>
        <p:spPr>
          <a:xfrm>
            <a:off x="3378625" y="4381313"/>
            <a:ext cx="376250" cy="376250"/>
          </a:xfrm>
          <a:prstGeom prst="rect">
            <a:avLst/>
          </a:prstGeom>
          <a:noFill/>
          <a:ln>
            <a:noFill/>
          </a:ln>
        </p:spPr>
      </p:pic>
      <p:sp>
        <p:nvSpPr>
          <p:cNvPr id="900" name="Google Shape;900;g12eeb93462f_0_0"/>
          <p:cNvSpPr txBox="1"/>
          <p:nvPr/>
        </p:nvSpPr>
        <p:spPr>
          <a:xfrm>
            <a:off x="2075375" y="4672475"/>
            <a:ext cx="3339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35c961f5f4b_0_251"/>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Assays and microscopes</a:t>
            </a:r>
            <a:endParaRPr/>
          </a:p>
        </p:txBody>
      </p:sp>
      <p:pic>
        <p:nvPicPr>
          <p:cNvPr id="907" name="Google Shape;907;g35c961f5f4b_0_251"/>
          <p:cNvPicPr preferRelativeResize="0"/>
          <p:nvPr/>
        </p:nvPicPr>
        <p:blipFill rotWithShape="1">
          <a:blip r:embed="rId3">
            <a:alphaModFix/>
          </a:blip>
          <a:srcRect b="0" l="0" r="0" t="0"/>
          <a:stretch/>
        </p:blipFill>
        <p:spPr>
          <a:xfrm>
            <a:off x="2740950" y="1949050"/>
            <a:ext cx="2714650" cy="3811826"/>
          </a:xfrm>
          <a:prstGeom prst="rect">
            <a:avLst/>
          </a:prstGeom>
          <a:noFill/>
          <a:ln>
            <a:noFill/>
          </a:ln>
        </p:spPr>
      </p:pic>
      <p:pic>
        <p:nvPicPr>
          <p:cNvPr id="908" name="Google Shape;908;g35c961f5f4b_0_251"/>
          <p:cNvPicPr preferRelativeResize="0"/>
          <p:nvPr/>
        </p:nvPicPr>
        <p:blipFill rotWithShape="1">
          <a:blip r:embed="rId4">
            <a:alphaModFix/>
          </a:blip>
          <a:srcRect b="0" l="0" r="0" t="0"/>
          <a:stretch/>
        </p:blipFill>
        <p:spPr>
          <a:xfrm>
            <a:off x="8384050" y="1958213"/>
            <a:ext cx="3406750" cy="3420949"/>
          </a:xfrm>
          <a:prstGeom prst="rect">
            <a:avLst/>
          </a:prstGeom>
          <a:noFill/>
          <a:ln>
            <a:noFill/>
          </a:ln>
        </p:spPr>
      </p:pic>
      <p:sp>
        <p:nvSpPr>
          <p:cNvPr id="909" name="Google Shape;909;g35c961f5f4b_0_251"/>
          <p:cNvSpPr txBox="1"/>
          <p:nvPr/>
        </p:nvSpPr>
        <p:spPr>
          <a:xfrm>
            <a:off x="7080000" y="5760875"/>
            <a:ext cx="4452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Image: </a:t>
            </a:r>
            <a:r>
              <a:rPr b="0" i="0" lang="en-US" sz="2000" u="sng" cap="none" strike="noStrike">
                <a:solidFill>
                  <a:schemeClr val="hlink"/>
                </a:solidFill>
                <a:latin typeface="Calibri"/>
                <a:ea typeface="Calibri"/>
                <a:cs typeface="Calibri"/>
                <a:sym typeface="Calibri"/>
                <a:hlinkClick r:id="rId5"/>
              </a:rPr>
              <a:t>CC Wikimedia</a:t>
            </a:r>
            <a:endParaRPr b="0" i="0" sz="2000" u="none" cap="none" strike="noStrike">
              <a:solidFill>
                <a:srgbClr val="3F3F3F"/>
              </a:solidFill>
              <a:latin typeface="Calibri"/>
              <a:ea typeface="Calibri"/>
              <a:cs typeface="Calibri"/>
              <a:sym typeface="Calibri"/>
            </a:endParaRPr>
          </a:p>
        </p:txBody>
      </p:sp>
      <p:sp>
        <p:nvSpPr>
          <p:cNvPr id="910" name="Google Shape;910;g35c961f5f4b_0_251"/>
          <p:cNvSpPr txBox="1"/>
          <p:nvPr/>
        </p:nvSpPr>
        <p:spPr>
          <a:xfrm>
            <a:off x="1097275" y="1949050"/>
            <a:ext cx="17235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Yes/No</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but is it the right question</a:t>
            </a:r>
            <a:endParaRPr b="0" i="0" sz="2200" u="none" cap="none" strike="noStrike">
              <a:solidFill>
                <a:srgbClr val="3F3F3F"/>
              </a:solidFill>
              <a:latin typeface="Calibri"/>
              <a:ea typeface="Calibri"/>
              <a:cs typeface="Calibri"/>
              <a:sym typeface="Calibri"/>
            </a:endParaRPr>
          </a:p>
        </p:txBody>
      </p:sp>
      <p:sp>
        <p:nvSpPr>
          <p:cNvPr id="911" name="Google Shape;911;g35c961f5f4b_0_251"/>
          <p:cNvSpPr txBox="1"/>
          <p:nvPr/>
        </p:nvSpPr>
        <p:spPr>
          <a:xfrm>
            <a:off x="6479000" y="1958213"/>
            <a:ext cx="20031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Close view</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but what are you looking for?</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6" name="Shape 916"/>
        <p:cNvGrpSpPr/>
        <p:nvPr/>
      </p:nvGrpSpPr>
      <p:grpSpPr>
        <a:xfrm>
          <a:off x="0" y="0"/>
          <a:ext cx="0" cy="0"/>
          <a:chOff x="0" y="0"/>
          <a:chExt cx="0" cy="0"/>
        </a:xfrm>
      </p:grpSpPr>
      <p:sp>
        <p:nvSpPr>
          <p:cNvPr id="917" name="Google Shape;917;g35c961f5f4b_0_32"/>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Just designing experiments is valuable</a:t>
            </a:r>
            <a:endParaRPr/>
          </a:p>
        </p:txBody>
      </p:sp>
      <p:pic>
        <p:nvPicPr>
          <p:cNvPr id="918" name="Google Shape;918;g35c961f5f4b_0_32"/>
          <p:cNvPicPr preferRelativeResize="0"/>
          <p:nvPr/>
        </p:nvPicPr>
        <p:blipFill>
          <a:blip r:embed="rId3">
            <a:alphaModFix/>
          </a:blip>
          <a:stretch>
            <a:fillRect/>
          </a:stretch>
        </p:blipFill>
        <p:spPr>
          <a:xfrm>
            <a:off x="3396675" y="2094475"/>
            <a:ext cx="5398650" cy="404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11" name="Shape 311"/>
        <p:cNvGrpSpPr/>
        <p:nvPr/>
      </p:nvGrpSpPr>
      <p:grpSpPr>
        <a:xfrm>
          <a:off x="0" y="0"/>
          <a:ext cx="0" cy="0"/>
          <a:chOff x="0" y="0"/>
          <a:chExt cx="0" cy="0"/>
        </a:xfrm>
      </p:grpSpPr>
      <p:sp>
        <p:nvSpPr>
          <p:cNvPr id="312" name="Google Shape;312;g35be4619977_0_3"/>
          <p:cNvSpPr txBox="1"/>
          <p:nvPr>
            <p:ph type="title"/>
          </p:nvPr>
        </p:nvSpPr>
        <p:spPr>
          <a:xfrm>
            <a:off x="1097275" y="638404"/>
            <a:ext cx="10058400" cy="938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Welcome From Tom Stafford</a:t>
            </a:r>
            <a:endParaRPr/>
          </a:p>
        </p:txBody>
      </p:sp>
      <p:pic>
        <p:nvPicPr>
          <p:cNvPr id="313" name="Google Shape;313;g35be4619977_0_3"/>
          <p:cNvPicPr preferRelativeResize="0"/>
          <p:nvPr/>
        </p:nvPicPr>
        <p:blipFill rotWithShape="1">
          <a:blip r:embed="rId3">
            <a:alphaModFix/>
          </a:blip>
          <a:srcRect b="0" l="0" r="0" t="0"/>
          <a:stretch/>
        </p:blipFill>
        <p:spPr>
          <a:xfrm>
            <a:off x="7121702" y="1840849"/>
            <a:ext cx="4033976" cy="4295501"/>
          </a:xfrm>
          <a:prstGeom prst="rect">
            <a:avLst/>
          </a:prstGeom>
          <a:noFill/>
          <a:ln>
            <a:noFill/>
          </a:ln>
        </p:spPr>
      </p:pic>
      <p:sp>
        <p:nvSpPr>
          <p:cNvPr id="314" name="Google Shape;314;g35be4619977_0_3"/>
          <p:cNvSpPr txBox="1"/>
          <p:nvPr/>
        </p:nvSpPr>
        <p:spPr>
          <a:xfrm>
            <a:off x="1022250" y="1840850"/>
            <a:ext cx="5809800" cy="4295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Professor of Cognitive Science</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&amp; University</a:t>
            </a:r>
            <a:r>
              <a:rPr b="0" i="0" lang="en-US" sz="22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US" sz="2200" u="sng" cap="none" strike="noStrike">
                <a:solidFill>
                  <a:schemeClr val="hlink"/>
                </a:solidFill>
                <a:latin typeface="Arial"/>
                <a:ea typeface="Arial"/>
                <a:cs typeface="Arial"/>
                <a:sym typeface="Arial"/>
                <a:hlinkClick r:id="rId5"/>
              </a:rPr>
              <a:t>Research Practice Lead</a:t>
            </a:r>
            <a:endParaRPr b="0" i="0" sz="22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University of Sheffield</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sng" cap="none" strike="noStrike">
                <a:solidFill>
                  <a:schemeClr val="hlink"/>
                </a:solidFill>
                <a:latin typeface="Arial"/>
                <a:ea typeface="Arial"/>
                <a:cs typeface="Arial"/>
                <a:sym typeface="Arial"/>
                <a:hlinkClick r:id="rId6"/>
              </a:rPr>
              <a:t>https://tomstafford.github.io/</a:t>
            </a:r>
            <a:endParaRPr b="0" i="0" sz="22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Senior Research Fellow,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Research on Research Institute</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sng" cap="none" strike="noStrike">
                <a:solidFill>
                  <a:schemeClr val="hlink"/>
                </a:solidFill>
                <a:latin typeface="Arial"/>
                <a:ea typeface="Arial"/>
                <a:cs typeface="Arial"/>
                <a:sym typeface="Arial"/>
                <a:hlinkClick r:id="rId7"/>
              </a:rPr>
              <a:t>https://researchonresearch.org/</a:t>
            </a:r>
            <a:endParaRPr b="0" i="0" sz="2200" u="sng" cap="none" strike="noStrike">
              <a:solidFill>
                <a:schemeClr val="hlink"/>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tVTI">
  <a:themeElements>
    <a:clrScheme name="Custom 2">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B9B34B"/>
      </a:accent6>
      <a:hlink>
        <a:srgbClr val="358E9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VTI">
  <a:themeElements>
    <a:clrScheme name="Custom 2">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B9B34B"/>
      </a:accent6>
      <a:hlink>
        <a:srgbClr val="358E9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trospectVTI">
  <a:themeElements>
    <a:clrScheme name="Custom 2">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B9B34B"/>
      </a:accent6>
      <a:hlink>
        <a:srgbClr val="0000F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2019-09-24T11:17:03Z</dcterms:created>
  <dc:creator>Julia Giddings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0x0101007BE22832862B64468EBF0719417E8893</vt:lpwstr>
  </property>
</Properties>
</file>